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0" r:id="rId3"/>
    <p:sldId id="399" r:id="rId4"/>
    <p:sldId id="401" r:id="rId5"/>
    <p:sldId id="402" r:id="rId6"/>
    <p:sldId id="374" r:id="rId7"/>
    <p:sldId id="373" r:id="rId8"/>
    <p:sldId id="375" r:id="rId9"/>
    <p:sldId id="376" r:id="rId10"/>
    <p:sldId id="409" r:id="rId11"/>
    <p:sldId id="410" r:id="rId12"/>
    <p:sldId id="411" r:id="rId13"/>
    <p:sldId id="412" r:id="rId14"/>
    <p:sldId id="413" r:id="rId15"/>
    <p:sldId id="377" r:id="rId16"/>
    <p:sldId id="378" r:id="rId17"/>
    <p:sldId id="379" r:id="rId18"/>
    <p:sldId id="380" r:id="rId19"/>
    <p:sldId id="382" r:id="rId20"/>
    <p:sldId id="381" r:id="rId21"/>
    <p:sldId id="383" r:id="rId22"/>
    <p:sldId id="398" r:id="rId23"/>
    <p:sldId id="404" r:id="rId24"/>
    <p:sldId id="405" r:id="rId25"/>
    <p:sldId id="406" r:id="rId26"/>
    <p:sldId id="407" r:id="rId27"/>
    <p:sldId id="408" r:id="rId28"/>
    <p:sldId id="384" r:id="rId29"/>
    <p:sldId id="385" r:id="rId30"/>
    <p:sldId id="386" r:id="rId31"/>
    <p:sldId id="387" r:id="rId32"/>
    <p:sldId id="388" r:id="rId33"/>
    <p:sldId id="389" r:id="rId34"/>
    <p:sldId id="390" r:id="rId35"/>
    <p:sldId id="391" r:id="rId36"/>
    <p:sldId id="262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139" autoAdjust="0"/>
  </p:normalViewPr>
  <p:slideViewPr>
    <p:cSldViewPr>
      <p:cViewPr>
        <p:scale>
          <a:sx n="72" d="100"/>
          <a:sy n="72" d="100"/>
        </p:scale>
        <p:origin x="-124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1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ZESZOW%202009%20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ZESZOW%202009%2020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ZESZOW%202009%2020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ZESZOW%202009%202015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ZESZOW%202009%20201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lec\Desktop\Zeszyt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Arkusz1!$F$6:$F$9</c:f>
              <c:strCache>
                <c:ptCount val="4"/>
                <c:pt idx="0">
                  <c:v>Tak, zaszły bardzo duże zmiany</c:v>
                </c:pt>
                <c:pt idx="1">
                  <c:v>Tak, zaszły pewne zmiany ale nie są one duże</c:v>
                </c:pt>
                <c:pt idx="2">
                  <c:v>W gruncie rzeczy nic się nie zmieniło</c:v>
                </c:pt>
                <c:pt idx="3">
                  <c:v>Nie wiem/trudno powiedzieć</c:v>
                </c:pt>
              </c:strCache>
            </c:strRef>
          </c:cat>
          <c:val>
            <c:numRef>
              <c:f>Arkusz1!$G$6:$G$9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invertIfNegative val="0"/>
          <c:cat>
            <c:strRef>
              <c:f>Arkusz1!$F$6:$F$9</c:f>
              <c:strCache>
                <c:ptCount val="4"/>
                <c:pt idx="0">
                  <c:v>Tak, zaszły bardzo duże zmiany</c:v>
                </c:pt>
                <c:pt idx="1">
                  <c:v>Tak, zaszły pewne zmiany ale nie są one duże</c:v>
                </c:pt>
                <c:pt idx="2">
                  <c:v>W gruncie rzeczy nic się nie zmieniło</c:v>
                </c:pt>
                <c:pt idx="3">
                  <c:v>Nie wiem/trudno powiedzieć</c:v>
                </c:pt>
              </c:strCache>
            </c:strRef>
          </c:cat>
          <c:val>
            <c:numRef>
              <c:f>Arkusz1!$H$6:$H$9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Arkusz1!$F$6:$F$9</c:f>
              <c:strCache>
                <c:ptCount val="4"/>
                <c:pt idx="0">
                  <c:v>Tak, zaszły bardzo duże zmiany</c:v>
                </c:pt>
                <c:pt idx="1">
                  <c:v>Tak, zaszły pewne zmiany ale nie są one duże</c:v>
                </c:pt>
                <c:pt idx="2">
                  <c:v>W gruncie rzeczy nic się nie zmieniło</c:v>
                </c:pt>
                <c:pt idx="3">
                  <c:v>Nie wiem/trudno powiedzieć</c:v>
                </c:pt>
              </c:strCache>
            </c:strRef>
          </c:cat>
          <c:val>
            <c:numRef>
              <c:f>Arkusz1!$I$6:$I$9</c:f>
              <c:numCache>
                <c:formatCode>###0.0</c:formatCode>
                <c:ptCount val="4"/>
                <c:pt idx="0">
                  <c:v>68.883312421580939</c:v>
                </c:pt>
                <c:pt idx="1">
                  <c:v>20.5771643663739</c:v>
                </c:pt>
                <c:pt idx="2">
                  <c:v>2.8858218318695106</c:v>
                </c:pt>
                <c:pt idx="3">
                  <c:v>7.6537013801756597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43648"/>
        <c:axId val="34845440"/>
      </c:barChart>
      <c:catAx>
        <c:axId val="3484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34845440"/>
        <c:crosses val="autoZero"/>
        <c:auto val="1"/>
        <c:lblAlgn val="ctr"/>
        <c:lblOffset val="100"/>
        <c:noMultiLvlLbl val="0"/>
      </c:catAx>
      <c:valAx>
        <c:axId val="34845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34843648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Arkusz2!$B$34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Arkusz2!$A$35:$A$45</c:f>
              <c:strCache>
                <c:ptCount val="11"/>
                <c:pt idx="0">
                  <c:v>Most T. Mazowieckiego</c:v>
                </c:pt>
                <c:pt idx="1">
                  <c:v>Bulwary nad Wisłokiem</c:v>
                </c:pt>
                <c:pt idx="2">
                  <c:v>Parki</c:v>
                </c:pt>
                <c:pt idx="3">
                  <c:v>Okragła kładka</c:v>
                </c:pt>
                <c:pt idx="4">
                  <c:v>Dawny Hotel Rz / Dziś Galeria Rz</c:v>
                </c:pt>
                <c:pt idx="5">
                  <c:v>Zamek</c:v>
                </c:pt>
                <c:pt idx="6">
                  <c:v>Trasa podziemna</c:v>
                </c:pt>
                <c:pt idx="7">
                  <c:v>3 Maja</c:v>
                </c:pt>
                <c:pt idx="8">
                  <c:v>Fontanna multimedialna</c:v>
                </c:pt>
                <c:pt idx="9">
                  <c:v>PWR</c:v>
                </c:pt>
                <c:pt idx="10">
                  <c:v>Rynek, ratusz, starówka</c:v>
                </c:pt>
              </c:strCache>
            </c:strRef>
          </c:cat>
          <c:val>
            <c:numRef>
              <c:f>Arkusz2!$B$35:$B$45</c:f>
              <c:numCache>
                <c:formatCode>###0.0%</c:formatCode>
                <c:ptCount val="11"/>
                <c:pt idx="0">
                  <c:v>2.8750000000000001E-2</c:v>
                </c:pt>
                <c:pt idx="1">
                  <c:v>3.1250000000000007E-2</c:v>
                </c:pt>
                <c:pt idx="2">
                  <c:v>4.6249999999999993E-2</c:v>
                </c:pt>
                <c:pt idx="3">
                  <c:v>4.7500000000000007E-2</c:v>
                </c:pt>
                <c:pt idx="4">
                  <c:v>5.000000000000001E-2</c:v>
                </c:pt>
                <c:pt idx="5">
                  <c:v>7.2500000000000009E-2</c:v>
                </c:pt>
                <c:pt idx="6">
                  <c:v>9.0000000000000024E-2</c:v>
                </c:pt>
                <c:pt idx="7">
                  <c:v>9.7500000000000017E-2</c:v>
                </c:pt>
                <c:pt idx="8">
                  <c:v>0.10249999999999998</c:v>
                </c:pt>
                <c:pt idx="9">
                  <c:v>0.125</c:v>
                </c:pt>
                <c:pt idx="10">
                  <c:v>0.46250000000000002</c:v>
                </c:pt>
              </c:numCache>
            </c:numRef>
          </c:val>
        </c:ser>
        <c:ser>
          <c:idx val="1"/>
          <c:order val="1"/>
          <c:tx>
            <c:strRef>
              <c:f>Arkusz2!$C$34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1.5432098765432098E-3"/>
                  <c:y val="-2.7850302067958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Arkusz2!$A$35:$A$45</c:f>
              <c:strCache>
                <c:ptCount val="11"/>
                <c:pt idx="0">
                  <c:v>Most T. Mazowieckiego</c:v>
                </c:pt>
                <c:pt idx="1">
                  <c:v>Bulwary nad Wisłokiem</c:v>
                </c:pt>
                <c:pt idx="2">
                  <c:v>Parki</c:v>
                </c:pt>
                <c:pt idx="3">
                  <c:v>Okragła kładka</c:v>
                </c:pt>
                <c:pt idx="4">
                  <c:v>Dawny Hotel Rz / Dziś Galeria Rz</c:v>
                </c:pt>
                <c:pt idx="5">
                  <c:v>Zamek</c:v>
                </c:pt>
                <c:pt idx="6">
                  <c:v>Trasa podziemna</c:v>
                </c:pt>
                <c:pt idx="7">
                  <c:v>3 Maja</c:v>
                </c:pt>
                <c:pt idx="8">
                  <c:v>Fontanna multimedialna</c:v>
                </c:pt>
                <c:pt idx="9">
                  <c:v>PWR</c:v>
                </c:pt>
                <c:pt idx="10">
                  <c:v>Rynek, ratusz, starówka</c:v>
                </c:pt>
              </c:strCache>
            </c:strRef>
          </c:cat>
          <c:val>
            <c:numRef>
              <c:f>Arkusz2!$C$35:$C$45</c:f>
              <c:numCache>
                <c:formatCode>###0.0%</c:formatCode>
                <c:ptCount val="11"/>
                <c:pt idx="1">
                  <c:v>1.6194331983805672E-2</c:v>
                </c:pt>
                <c:pt idx="2" formatCode="####.0%">
                  <c:v>4.0485829959514179E-3</c:v>
                </c:pt>
                <c:pt idx="4" formatCode="####.0%">
                  <c:v>6.0728744939271282E-3</c:v>
                </c:pt>
                <c:pt idx="5">
                  <c:v>1.8218623481781375E-2</c:v>
                </c:pt>
                <c:pt idx="6">
                  <c:v>1.8218623481781375E-2</c:v>
                </c:pt>
                <c:pt idx="7">
                  <c:v>7.4898785425101241E-2</c:v>
                </c:pt>
                <c:pt idx="9">
                  <c:v>0.21457489878542516</c:v>
                </c:pt>
                <c:pt idx="10">
                  <c:v>0.43319838056680166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55872"/>
        <c:axId val="35069952"/>
      </c:barChart>
      <c:catAx>
        <c:axId val="35055872"/>
        <c:scaling>
          <c:orientation val="minMax"/>
        </c:scaling>
        <c:delete val="0"/>
        <c:axPos val="l"/>
        <c:majorTickMark val="out"/>
        <c:minorTickMark val="none"/>
        <c:tickLblPos val="nextTo"/>
        <c:crossAx val="35069952"/>
        <c:crossesAt val="0"/>
        <c:auto val="1"/>
        <c:lblAlgn val="ctr"/>
        <c:lblOffset val="100"/>
        <c:noMultiLvlLbl val="0"/>
      </c:catAx>
      <c:valAx>
        <c:axId val="35069952"/>
        <c:scaling>
          <c:orientation val="minMax"/>
        </c:scaling>
        <c:delete val="0"/>
        <c:axPos val="b"/>
        <c:majorGridlines/>
        <c:numFmt formatCode="###0%" sourceLinked="0"/>
        <c:majorTickMark val="out"/>
        <c:minorTickMark val="none"/>
        <c:tickLblPos val="nextTo"/>
        <c:crossAx val="35055872"/>
        <c:crosses val="autoZero"/>
        <c:crossBetween val="between"/>
        <c:majorUnit val="0.1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Arkusz2!$B$3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Arkusz2!$A$4:$A$13</c:f>
              <c:strCache>
                <c:ptCount val="10"/>
                <c:pt idx="0">
                  <c:v>Galerie handlowe</c:v>
                </c:pt>
                <c:pt idx="1">
                  <c:v>Ul. 3 maja</c:v>
                </c:pt>
                <c:pt idx="2">
                  <c:v>Własne osiedle</c:v>
                </c:pt>
                <c:pt idx="3">
                  <c:v>Lisia Góra i zalew</c:v>
                </c:pt>
                <c:pt idx="4">
                  <c:v>Fontanna multimedialna</c:v>
                </c:pt>
                <c:pt idx="5">
                  <c:v>Pomnik Walk Rewolucyjnych i okolice</c:v>
                </c:pt>
                <c:pt idx="6">
                  <c:v>Aleja pod Kasztanami</c:v>
                </c:pt>
                <c:pt idx="7">
                  <c:v>Parki</c:v>
                </c:pt>
                <c:pt idx="8">
                  <c:v>Bulwary</c:v>
                </c:pt>
                <c:pt idx="9">
                  <c:v>Rynek, starówka</c:v>
                </c:pt>
              </c:strCache>
            </c:strRef>
          </c:cat>
          <c:val>
            <c:numRef>
              <c:f>Arkusz2!$B$4:$B$13</c:f>
              <c:numCache>
                <c:formatCode>###0.0%</c:formatCode>
                <c:ptCount val="10"/>
                <c:pt idx="0">
                  <c:v>1.7521902377972465E-2</c:v>
                </c:pt>
                <c:pt idx="1">
                  <c:v>3.1289111389236554E-2</c:v>
                </c:pt>
                <c:pt idx="2">
                  <c:v>3.2540675844806015E-2</c:v>
                </c:pt>
                <c:pt idx="3">
                  <c:v>4.2553191489361708E-2</c:v>
                </c:pt>
                <c:pt idx="4">
                  <c:v>4.2553191489361708E-2</c:v>
                </c:pt>
                <c:pt idx="6">
                  <c:v>5.3817271589486876E-2</c:v>
                </c:pt>
                <c:pt idx="7">
                  <c:v>0.14017521902377969</c:v>
                </c:pt>
                <c:pt idx="8">
                  <c:v>0.19023779724655818</c:v>
                </c:pt>
                <c:pt idx="9">
                  <c:v>0.27158948685857326</c:v>
                </c:pt>
              </c:numCache>
            </c:numRef>
          </c:val>
        </c:ser>
        <c:ser>
          <c:idx val="1"/>
          <c:order val="1"/>
          <c:tx>
            <c:strRef>
              <c:f>Arkusz2!$C$3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Arkusz2!$A$4:$A$13</c:f>
              <c:strCache>
                <c:ptCount val="10"/>
                <c:pt idx="0">
                  <c:v>Galerie handlowe</c:v>
                </c:pt>
                <c:pt idx="1">
                  <c:v>Ul. 3 maja</c:v>
                </c:pt>
                <c:pt idx="2">
                  <c:v>Własne osiedle</c:v>
                </c:pt>
                <c:pt idx="3">
                  <c:v>Lisia Góra i zalew</c:v>
                </c:pt>
                <c:pt idx="4">
                  <c:v>Fontanna multimedialna</c:v>
                </c:pt>
                <c:pt idx="5">
                  <c:v>Pomnik Walk Rewolucyjnych i okolice</c:v>
                </c:pt>
                <c:pt idx="6">
                  <c:v>Aleja pod Kasztanami</c:v>
                </c:pt>
                <c:pt idx="7">
                  <c:v>Parki</c:v>
                </c:pt>
                <c:pt idx="8">
                  <c:v>Bulwary</c:v>
                </c:pt>
                <c:pt idx="9">
                  <c:v>Rynek, starówka</c:v>
                </c:pt>
              </c:strCache>
            </c:strRef>
          </c:cat>
          <c:val>
            <c:numRef>
              <c:f>Arkusz2!$C$4:$C$13</c:f>
              <c:numCache>
                <c:formatCode>###0.0%</c:formatCode>
                <c:ptCount val="10"/>
                <c:pt idx="0" formatCode="####.0%">
                  <c:v>2.024291497975709E-3</c:v>
                </c:pt>
                <c:pt idx="1">
                  <c:v>5.4655870445344125E-2</c:v>
                </c:pt>
                <c:pt idx="2">
                  <c:v>3.8461538461538464E-2</c:v>
                </c:pt>
                <c:pt idx="3">
                  <c:v>2.4291497975708499E-2</c:v>
                </c:pt>
                <c:pt idx="5">
                  <c:v>5.0607287449392718E-2</c:v>
                </c:pt>
                <c:pt idx="6">
                  <c:v>3.036437246963563E-2</c:v>
                </c:pt>
                <c:pt idx="7">
                  <c:v>4.2510121457489877E-2</c:v>
                </c:pt>
                <c:pt idx="8">
                  <c:v>5.8704453441295559E-2</c:v>
                </c:pt>
                <c:pt idx="9">
                  <c:v>0.15789473684210531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88256"/>
        <c:axId val="35089792"/>
      </c:barChart>
      <c:catAx>
        <c:axId val="35088256"/>
        <c:scaling>
          <c:orientation val="minMax"/>
        </c:scaling>
        <c:delete val="0"/>
        <c:axPos val="l"/>
        <c:majorTickMark val="out"/>
        <c:minorTickMark val="none"/>
        <c:tickLblPos val="nextTo"/>
        <c:crossAx val="35089792"/>
        <c:crosses val="autoZero"/>
        <c:auto val="1"/>
        <c:lblAlgn val="ctr"/>
        <c:lblOffset val="100"/>
        <c:noMultiLvlLbl val="0"/>
      </c:catAx>
      <c:valAx>
        <c:axId val="35089792"/>
        <c:scaling>
          <c:orientation val="minMax"/>
        </c:scaling>
        <c:delete val="0"/>
        <c:axPos val="b"/>
        <c:majorGridlines/>
        <c:numFmt formatCode="###0%" sourceLinked="0"/>
        <c:majorTickMark val="out"/>
        <c:minorTickMark val="none"/>
        <c:tickLblPos val="nextTo"/>
        <c:crossAx val="35088256"/>
        <c:crosses val="autoZero"/>
        <c:crossBetween val="between"/>
        <c:majorUnit val="0.1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Arkusz2!$B$74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Arkusz2!$A$75:$A$86</c:f>
              <c:strCache>
                <c:ptCount val="12"/>
                <c:pt idx="0">
                  <c:v>Siemaszkowa W.</c:v>
                </c:pt>
                <c:pt idx="1">
                  <c:v>Konarski S.</c:v>
                </c:pt>
                <c:pt idx="2">
                  <c:v>Bal W.</c:v>
                </c:pt>
                <c:pt idx="3">
                  <c:v>Kotula F.</c:v>
                </c:pt>
                <c:pt idx="4">
                  <c:v>Sikorski W.</c:v>
                </c:pt>
                <c:pt idx="5">
                  <c:v>Łukasiewicz I.</c:v>
                </c:pt>
                <c:pt idx="6">
                  <c:v>Lubomirscy</c:v>
                </c:pt>
                <c:pt idx="7">
                  <c:v>Spytek-Ligęza M.</c:v>
                </c:pt>
                <c:pt idx="8">
                  <c:v>Nalepa T.</c:v>
                </c:pt>
                <c:pt idx="9">
                  <c:v>Ciepliński Ł.</c:v>
                </c:pt>
                <c:pt idx="10">
                  <c:v>Lis-Kula L.</c:v>
                </c:pt>
                <c:pt idx="11">
                  <c:v>Brak odpowiedzi</c:v>
                </c:pt>
              </c:strCache>
            </c:strRef>
          </c:cat>
          <c:val>
            <c:numRef>
              <c:f>Arkusz2!$B$75:$B$86</c:f>
              <c:numCache>
                <c:formatCode>####.0%</c:formatCode>
                <c:ptCount val="12"/>
                <c:pt idx="0">
                  <c:v>3.7500000000000007E-3</c:v>
                </c:pt>
                <c:pt idx="1">
                  <c:v>5.000000000000001E-3</c:v>
                </c:pt>
                <c:pt idx="2">
                  <c:v>6.2500000000000012E-3</c:v>
                </c:pt>
                <c:pt idx="3" formatCode="###0.0%">
                  <c:v>1.1250000000000001E-2</c:v>
                </c:pt>
                <c:pt idx="4" formatCode="###0.0%">
                  <c:v>2.0000000000000004E-2</c:v>
                </c:pt>
                <c:pt idx="5" formatCode="###0.0%">
                  <c:v>2.2500000000000003E-2</c:v>
                </c:pt>
                <c:pt idx="6" formatCode="###0.0%">
                  <c:v>2.3749999999999997E-2</c:v>
                </c:pt>
                <c:pt idx="7" formatCode="###0.0%">
                  <c:v>2.3749999999999997E-2</c:v>
                </c:pt>
                <c:pt idx="8" formatCode="###0.0%">
                  <c:v>0.05</c:v>
                </c:pt>
                <c:pt idx="9" formatCode="###0.0%">
                  <c:v>6.25E-2</c:v>
                </c:pt>
                <c:pt idx="10" formatCode="###0.0%">
                  <c:v>0.18250000000000002</c:v>
                </c:pt>
                <c:pt idx="11" formatCode="###0.0%">
                  <c:v>0.63125000000000009</c:v>
                </c:pt>
              </c:numCache>
            </c:numRef>
          </c:val>
        </c:ser>
        <c:ser>
          <c:idx val="1"/>
          <c:order val="1"/>
          <c:tx>
            <c:strRef>
              <c:f>Arkusz2!$C$74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Arkusz2!$A$75:$A$86</c:f>
              <c:strCache>
                <c:ptCount val="12"/>
                <c:pt idx="0">
                  <c:v>Siemaszkowa W.</c:v>
                </c:pt>
                <c:pt idx="1">
                  <c:v>Konarski S.</c:v>
                </c:pt>
                <c:pt idx="2">
                  <c:v>Bal W.</c:v>
                </c:pt>
                <c:pt idx="3">
                  <c:v>Kotula F.</c:v>
                </c:pt>
                <c:pt idx="4">
                  <c:v>Sikorski W.</c:v>
                </c:pt>
                <c:pt idx="5">
                  <c:v>Łukasiewicz I.</c:v>
                </c:pt>
                <c:pt idx="6">
                  <c:v>Lubomirscy</c:v>
                </c:pt>
                <c:pt idx="7">
                  <c:v>Spytek-Ligęza M.</c:v>
                </c:pt>
                <c:pt idx="8">
                  <c:v>Nalepa T.</c:v>
                </c:pt>
                <c:pt idx="9">
                  <c:v>Ciepliński Ł.</c:v>
                </c:pt>
                <c:pt idx="10">
                  <c:v>Lis-Kula L.</c:v>
                </c:pt>
                <c:pt idx="11">
                  <c:v>Brak odpowiedzi</c:v>
                </c:pt>
              </c:strCache>
            </c:strRef>
          </c:cat>
          <c:val>
            <c:numRef>
              <c:f>Arkusz2!$C$75:$C$86</c:f>
              <c:numCache>
                <c:formatCode>###0.0%</c:formatCode>
                <c:ptCount val="12"/>
                <c:pt idx="0">
                  <c:v>2.0242914979757089E-2</c:v>
                </c:pt>
                <c:pt idx="1">
                  <c:v>3.8461538461538464E-2</c:v>
                </c:pt>
                <c:pt idx="2">
                  <c:v>2.0242914979757089E-2</c:v>
                </c:pt>
                <c:pt idx="3">
                  <c:v>2.4291497975708499E-2</c:v>
                </c:pt>
                <c:pt idx="4">
                  <c:v>8.5020242914979755E-2</c:v>
                </c:pt>
                <c:pt idx="5">
                  <c:v>2.6315789473684213E-2</c:v>
                </c:pt>
                <c:pt idx="6">
                  <c:v>2.2267206477732795E-2</c:v>
                </c:pt>
                <c:pt idx="7">
                  <c:v>2.6315789473684213E-2</c:v>
                </c:pt>
                <c:pt idx="8">
                  <c:v>4.8582995951417011E-2</c:v>
                </c:pt>
                <c:pt idx="9">
                  <c:v>4.4534412955465591E-2</c:v>
                </c:pt>
                <c:pt idx="10">
                  <c:v>0.28542510121457493</c:v>
                </c:pt>
                <c:pt idx="11">
                  <c:v>0.53846153846153844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41120"/>
        <c:axId val="35142656"/>
      </c:barChart>
      <c:catAx>
        <c:axId val="35141120"/>
        <c:scaling>
          <c:orientation val="minMax"/>
        </c:scaling>
        <c:delete val="0"/>
        <c:axPos val="l"/>
        <c:majorTickMark val="out"/>
        <c:minorTickMark val="none"/>
        <c:tickLblPos val="nextTo"/>
        <c:crossAx val="35142656"/>
        <c:crosses val="autoZero"/>
        <c:auto val="1"/>
        <c:lblAlgn val="ctr"/>
        <c:lblOffset val="100"/>
        <c:noMultiLvlLbl val="0"/>
      </c:catAx>
      <c:valAx>
        <c:axId val="35142656"/>
        <c:scaling>
          <c:orientation val="minMax"/>
        </c:scaling>
        <c:delete val="0"/>
        <c:axPos val="b"/>
        <c:majorGridlines/>
        <c:numFmt formatCode="####0%" sourceLinked="0"/>
        <c:majorTickMark val="out"/>
        <c:minorTickMark val="none"/>
        <c:tickLblPos val="nextTo"/>
        <c:crossAx val="35141120"/>
        <c:crosses val="autoZero"/>
        <c:crossBetween val="between"/>
        <c:majorUnit val="0.2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Arkusz2!$B$114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pl-PL" smtClean="0"/>
                      <a:t>0</a:t>
                    </a:r>
                    <a:r>
                      <a:rPr lang="en-US" smtClean="0"/>
                      <a:t>,1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pl-PL" smtClean="0"/>
                      <a:t>0</a:t>
                    </a:r>
                    <a:r>
                      <a:rPr lang="en-US" smtClean="0"/>
                      <a:t>,4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pl-PL" smtClean="0"/>
                      <a:t>0</a:t>
                    </a:r>
                    <a:r>
                      <a:rPr lang="en-US" smtClean="0"/>
                      <a:t>,6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pl-PL" smtClean="0"/>
                      <a:t>0</a:t>
                    </a:r>
                    <a:r>
                      <a:rPr lang="en-US" smtClean="0"/>
                      <a:t>,6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Arkusz2!$A$115:$A$122</c:f>
              <c:strCache>
                <c:ptCount val="8"/>
                <c:pt idx="0">
                  <c:v>Zamachy AK 1944 Kośba</c:v>
                </c:pt>
                <c:pt idx="1">
                  <c:v>Wydarzenia sportowe</c:v>
                </c:pt>
                <c:pt idx="2">
                  <c:v>Konfederacja barska</c:v>
                </c:pt>
                <c:pt idx="3">
                  <c:v>Powstanie PSL</c:v>
                </c:pt>
                <c:pt idx="4">
                  <c:v>Nadanie praw miejskich</c:v>
                </c:pt>
                <c:pt idx="5">
                  <c:v>Strajki i porozumienie 1981</c:v>
                </c:pt>
                <c:pt idx="6">
                  <c:v>Wizyta Jana Pawła II</c:v>
                </c:pt>
                <c:pt idx="7">
                  <c:v>Brak odpowiedzi</c:v>
                </c:pt>
              </c:strCache>
            </c:strRef>
          </c:cat>
          <c:val>
            <c:numRef>
              <c:f>Arkusz2!$B$115:$B$122</c:f>
              <c:numCache>
                <c:formatCode>####.0%</c:formatCode>
                <c:ptCount val="8"/>
                <c:pt idx="0">
                  <c:v>1.2500000000000002E-3</c:v>
                </c:pt>
                <c:pt idx="1">
                  <c:v>3.7500000000000007E-3</c:v>
                </c:pt>
                <c:pt idx="2">
                  <c:v>6.2500000000000012E-3</c:v>
                </c:pt>
                <c:pt idx="3">
                  <c:v>6.2500000000000012E-3</c:v>
                </c:pt>
                <c:pt idx="4" formatCode="###0.0%">
                  <c:v>1.0000000000000002E-2</c:v>
                </c:pt>
                <c:pt idx="5" formatCode="###0.0%">
                  <c:v>1.1250000000000001E-2</c:v>
                </c:pt>
                <c:pt idx="6" formatCode="###0.0%">
                  <c:v>3.0000000000000002E-2</c:v>
                </c:pt>
                <c:pt idx="7" formatCode="###0.0%">
                  <c:v>0.89500000000000002</c:v>
                </c:pt>
              </c:numCache>
            </c:numRef>
          </c:val>
        </c:ser>
        <c:ser>
          <c:idx val="1"/>
          <c:order val="1"/>
          <c:tx>
            <c:strRef>
              <c:f>Arkusz2!$C$114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pl-PL" smtClean="0"/>
                      <a:t>0</a:t>
                    </a:r>
                    <a:r>
                      <a:rPr lang="en-US" smtClean="0"/>
                      <a:t>,4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Arkusz2!$A$115:$A$122</c:f>
              <c:strCache>
                <c:ptCount val="8"/>
                <c:pt idx="0">
                  <c:v>Zamachy AK 1944 Kośba</c:v>
                </c:pt>
                <c:pt idx="1">
                  <c:v>Wydarzenia sportowe</c:v>
                </c:pt>
                <c:pt idx="2">
                  <c:v>Konfederacja barska</c:v>
                </c:pt>
                <c:pt idx="3">
                  <c:v>Powstanie PSL</c:v>
                </c:pt>
                <c:pt idx="4">
                  <c:v>Nadanie praw miejskich</c:v>
                </c:pt>
                <c:pt idx="5">
                  <c:v>Strajki i porozumienie 1981</c:v>
                </c:pt>
                <c:pt idx="6">
                  <c:v>Wizyta Jana Pawła II</c:v>
                </c:pt>
                <c:pt idx="7">
                  <c:v>Brak odpowiedzi</c:v>
                </c:pt>
              </c:strCache>
            </c:strRef>
          </c:cat>
          <c:val>
            <c:numRef>
              <c:f>Arkusz2!$C$115:$C$122</c:f>
              <c:numCache>
                <c:formatCode>###0.0%</c:formatCode>
                <c:ptCount val="8"/>
                <c:pt idx="0">
                  <c:v>1.0121457489878544E-2</c:v>
                </c:pt>
                <c:pt idx="1">
                  <c:v>1.0121457489878544E-2</c:v>
                </c:pt>
                <c:pt idx="2">
                  <c:v>1.2145748987854248E-2</c:v>
                </c:pt>
                <c:pt idx="3">
                  <c:v>1.2145748987854248E-2</c:v>
                </c:pt>
                <c:pt idx="4" formatCode="####.0%">
                  <c:v>4.0485829959514179E-3</c:v>
                </c:pt>
                <c:pt idx="5">
                  <c:v>2.6315789473684213E-2</c:v>
                </c:pt>
                <c:pt idx="6">
                  <c:v>5.0607287449392718E-2</c:v>
                </c:pt>
                <c:pt idx="7">
                  <c:v>0.84817813765182193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89888"/>
        <c:axId val="35191424"/>
      </c:barChart>
      <c:catAx>
        <c:axId val="35189888"/>
        <c:scaling>
          <c:orientation val="minMax"/>
        </c:scaling>
        <c:delete val="0"/>
        <c:axPos val="l"/>
        <c:majorTickMark val="out"/>
        <c:minorTickMark val="none"/>
        <c:tickLblPos val="nextTo"/>
        <c:crossAx val="35191424"/>
        <c:crosses val="autoZero"/>
        <c:auto val="1"/>
        <c:lblAlgn val="ctr"/>
        <c:lblOffset val="100"/>
        <c:noMultiLvlLbl val="0"/>
      </c:catAx>
      <c:valAx>
        <c:axId val="35191424"/>
        <c:scaling>
          <c:orientation val="minMax"/>
        </c:scaling>
        <c:delete val="0"/>
        <c:axPos val="b"/>
        <c:majorGridlines/>
        <c:numFmt formatCode="####0%" sourceLinked="0"/>
        <c:majorTickMark val="out"/>
        <c:minorTickMark val="none"/>
        <c:tickLblPos val="nextTo"/>
        <c:crossAx val="35189888"/>
        <c:crosses val="autoZero"/>
        <c:crossBetween val="between"/>
        <c:majorUnit val="0.2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Arkusz2!$A$139</c:f>
              <c:strCache>
                <c:ptCount val="1"/>
                <c:pt idx="0">
                  <c:v>Pozostawić w obecnej formie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Arkusz2!$B$137:$E$138</c:f>
              <c:multiLvlStrCache>
                <c:ptCount val="4"/>
                <c:lvl>
                  <c:pt idx="0">
                    <c:v>2015</c:v>
                  </c:pt>
                  <c:pt idx="1">
                    <c:v>2009</c:v>
                  </c:pt>
                  <c:pt idx="2">
                    <c:v>2015</c:v>
                  </c:pt>
                  <c:pt idx="3">
                    <c:v>2009</c:v>
                  </c:pt>
                </c:lvl>
                <c:lvl>
                  <c:pt idx="0">
                    <c:v>Pomnik Walk Rewolucyjnych</c:v>
                  </c:pt>
                  <c:pt idx="2">
                    <c:v>Pomnik Wdzięczności Armii Radzieckiej BBBBBBBBBBBB BBBBBBBBBB</c:v>
                  </c:pt>
                </c:lvl>
              </c:multiLvlStrCache>
            </c:multiLvlStrRef>
          </c:cat>
          <c:val>
            <c:numRef>
              <c:f>Arkusz2!$B$139:$E$139</c:f>
              <c:numCache>
                <c:formatCode>General</c:formatCode>
                <c:ptCount val="4"/>
                <c:pt idx="0">
                  <c:v>48.9</c:v>
                </c:pt>
                <c:pt idx="1">
                  <c:v>42.3</c:v>
                </c:pt>
                <c:pt idx="2">
                  <c:v>40.9</c:v>
                </c:pt>
                <c:pt idx="3">
                  <c:v>34.4</c:v>
                </c:pt>
              </c:numCache>
            </c:numRef>
          </c:val>
        </c:ser>
        <c:ser>
          <c:idx val="1"/>
          <c:order val="1"/>
          <c:tx>
            <c:strRef>
              <c:f>Arkusz2!$A$140</c:f>
              <c:strCache>
                <c:ptCount val="1"/>
                <c:pt idx="0">
                  <c:v>Pozostawić z wyjaśnieniem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Arkusz2!$B$137:$E$138</c:f>
              <c:multiLvlStrCache>
                <c:ptCount val="4"/>
                <c:lvl>
                  <c:pt idx="0">
                    <c:v>2015</c:v>
                  </c:pt>
                  <c:pt idx="1">
                    <c:v>2009</c:v>
                  </c:pt>
                  <c:pt idx="2">
                    <c:v>2015</c:v>
                  </c:pt>
                  <c:pt idx="3">
                    <c:v>2009</c:v>
                  </c:pt>
                </c:lvl>
                <c:lvl>
                  <c:pt idx="0">
                    <c:v>Pomnik Walk Rewolucyjnych</c:v>
                  </c:pt>
                  <c:pt idx="2">
                    <c:v>Pomnik Wdzięczności Armii Radzieckiej BBBBBBBBBBBB BBBBBBBBBB</c:v>
                  </c:pt>
                </c:lvl>
              </c:multiLvlStrCache>
            </c:multiLvlStrRef>
          </c:cat>
          <c:val>
            <c:numRef>
              <c:f>Arkusz2!$B$140:$E$140</c:f>
              <c:numCache>
                <c:formatCode>General</c:formatCode>
                <c:ptCount val="4"/>
                <c:pt idx="0">
                  <c:v>24.7</c:v>
                </c:pt>
                <c:pt idx="1">
                  <c:v>33.5</c:v>
                </c:pt>
                <c:pt idx="2">
                  <c:v>20.7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Arkusz2!$A$141</c:f>
              <c:strCache>
                <c:ptCount val="1"/>
                <c:pt idx="0">
                  <c:v>Przenieść, zburzyć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Arkusz2!$B$137:$E$138</c:f>
              <c:multiLvlStrCache>
                <c:ptCount val="4"/>
                <c:lvl>
                  <c:pt idx="0">
                    <c:v>2015</c:v>
                  </c:pt>
                  <c:pt idx="1">
                    <c:v>2009</c:v>
                  </c:pt>
                  <c:pt idx="2">
                    <c:v>2015</c:v>
                  </c:pt>
                  <c:pt idx="3">
                    <c:v>2009</c:v>
                  </c:pt>
                </c:lvl>
                <c:lvl>
                  <c:pt idx="0">
                    <c:v>Pomnik Walk Rewolucyjnych</c:v>
                  </c:pt>
                  <c:pt idx="2">
                    <c:v>Pomnik Wdzięczności Armii Radzieckiej BBBBBBBBBBBB BBBBBBBBBB</c:v>
                  </c:pt>
                </c:lvl>
              </c:multiLvlStrCache>
            </c:multiLvlStrRef>
          </c:cat>
          <c:val>
            <c:numRef>
              <c:f>Arkusz2!$B$141:$E$141</c:f>
              <c:numCache>
                <c:formatCode>General</c:formatCode>
                <c:ptCount val="4"/>
                <c:pt idx="0">
                  <c:v>11.1</c:v>
                </c:pt>
                <c:pt idx="1">
                  <c:v>11.4</c:v>
                </c:pt>
                <c:pt idx="2">
                  <c:v>16.7</c:v>
                </c:pt>
                <c:pt idx="3">
                  <c:v>15.6</c:v>
                </c:pt>
              </c:numCache>
            </c:numRef>
          </c:val>
        </c:ser>
        <c:ser>
          <c:idx val="3"/>
          <c:order val="3"/>
          <c:tx>
            <c:strRef>
              <c:f>Arkusz2!$A$142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Arkusz2!$B$137:$E$138</c:f>
              <c:multiLvlStrCache>
                <c:ptCount val="4"/>
                <c:lvl>
                  <c:pt idx="0">
                    <c:v>2015</c:v>
                  </c:pt>
                  <c:pt idx="1">
                    <c:v>2009</c:v>
                  </c:pt>
                  <c:pt idx="2">
                    <c:v>2015</c:v>
                  </c:pt>
                  <c:pt idx="3">
                    <c:v>2009</c:v>
                  </c:pt>
                </c:lvl>
                <c:lvl>
                  <c:pt idx="0">
                    <c:v>Pomnik Walk Rewolucyjnych</c:v>
                  </c:pt>
                  <c:pt idx="2">
                    <c:v>Pomnik Wdzięczności Armii Radzieckiej BBBBBBBBBBBB BBBBBBBBBB</c:v>
                  </c:pt>
                </c:lvl>
              </c:multiLvlStrCache>
            </c:multiLvlStrRef>
          </c:cat>
          <c:val>
            <c:numRef>
              <c:f>Arkusz2!$B$142:$E$142</c:f>
              <c:numCache>
                <c:formatCode>General</c:formatCode>
                <c:ptCount val="4"/>
                <c:pt idx="0">
                  <c:v>15.3</c:v>
                </c:pt>
                <c:pt idx="1">
                  <c:v>12.8</c:v>
                </c:pt>
                <c:pt idx="2">
                  <c:v>21.7</c:v>
                </c:pt>
                <c:pt idx="3">
                  <c:v>18.399999999999999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037952"/>
        <c:axId val="39064320"/>
      </c:barChart>
      <c:catAx>
        <c:axId val="39037952"/>
        <c:scaling>
          <c:orientation val="minMax"/>
        </c:scaling>
        <c:delete val="0"/>
        <c:axPos val="l"/>
        <c:majorTickMark val="out"/>
        <c:minorTickMark val="none"/>
        <c:tickLblPos val="nextTo"/>
        <c:crossAx val="39064320"/>
        <c:crosses val="autoZero"/>
        <c:auto val="1"/>
        <c:lblAlgn val="ctr"/>
        <c:lblOffset val="100"/>
        <c:noMultiLvlLbl val="0"/>
      </c:catAx>
      <c:valAx>
        <c:axId val="390643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9037952"/>
        <c:crosses val="autoZero"/>
        <c:crossBetween val="between"/>
        <c:majorUnit val="0.2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Korzystanie z MPK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71C-4C0A-8CFC-B411899443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1C-4C0A-8CFC-B41189944366}"/>
              </c:ext>
            </c:extLst>
          </c:dPt>
          <c:dLbls>
            <c:dLbl>
              <c:idx val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Korzysta z MPK</c:v>
                </c:pt>
                <c:pt idx="1">
                  <c:v>Nie korzysta z MPK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58.5</c:v>
                </c:pt>
                <c:pt idx="1">
                  <c:v>41.5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1C-4C0A-8CFC-B41189944366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l-PL"/>
              <a:t>Ocena jakości komunikacji miejskiej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38565665402936"/>
          <c:y val="9.1753846153846158E-2"/>
          <c:w val="0.64007096335180325"/>
          <c:h val="0.7991780335150413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Bardzo dobrze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Punktualność (MPK)</c:v>
                </c:pt>
                <c:pt idx="1">
                  <c:v>Rozkład jazdy</c:v>
                </c:pt>
                <c:pt idx="2">
                  <c:v>Ceny biletów</c:v>
                </c:pt>
                <c:pt idx="3">
                  <c:v>Stan techniczny autobusów</c:v>
                </c:pt>
                <c:pt idx="4">
                  <c:v>Czystość autobusów</c:v>
                </c:pt>
                <c:pt idx="5">
                  <c:v>Poziom bezpieczeństwa</c:v>
                </c:pt>
                <c:pt idx="6">
                  <c:v>Uprzejmość kierowców</c:v>
                </c:pt>
                <c:pt idx="7">
                  <c:v>Przystosowanie dla niepełnosprawnych</c:v>
                </c:pt>
                <c:pt idx="8">
                  <c:v>Oznakowanie</c:v>
                </c:pt>
                <c:pt idx="9">
                  <c:v>Synchronizacja</c:v>
                </c:pt>
              </c:strCache>
            </c:strRef>
          </c:cat>
          <c:val>
            <c:numRef>
              <c:f>Arkusz1!$B$2:$B$11</c:f>
              <c:numCache>
                <c:formatCode>0.0</c:formatCode>
                <c:ptCount val="10"/>
                <c:pt idx="0">
                  <c:v>21.2</c:v>
                </c:pt>
                <c:pt idx="1">
                  <c:v>17.8</c:v>
                </c:pt>
                <c:pt idx="2">
                  <c:v>8.1</c:v>
                </c:pt>
                <c:pt idx="3">
                  <c:v>21.1</c:v>
                </c:pt>
                <c:pt idx="4">
                  <c:v>23.2</c:v>
                </c:pt>
                <c:pt idx="5">
                  <c:v>20</c:v>
                </c:pt>
                <c:pt idx="6">
                  <c:v>14</c:v>
                </c:pt>
                <c:pt idx="7">
                  <c:v>18.899999999999999</c:v>
                </c:pt>
                <c:pt idx="8">
                  <c:v>27.1</c:v>
                </c:pt>
                <c:pt idx="9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F4-4A25-AD66-5D3FABA798B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Raczej dobrze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Punktualność (MPK)</c:v>
                </c:pt>
                <c:pt idx="1">
                  <c:v>Rozkład jazdy</c:v>
                </c:pt>
                <c:pt idx="2">
                  <c:v>Ceny biletów</c:v>
                </c:pt>
                <c:pt idx="3">
                  <c:v>Stan techniczny autobusów</c:v>
                </c:pt>
                <c:pt idx="4">
                  <c:v>Czystość autobusów</c:v>
                </c:pt>
                <c:pt idx="5">
                  <c:v>Poziom bezpieczeństwa</c:v>
                </c:pt>
                <c:pt idx="6">
                  <c:v>Uprzejmość kierowców</c:v>
                </c:pt>
                <c:pt idx="7">
                  <c:v>Przystosowanie dla niepełnosprawnych</c:v>
                </c:pt>
                <c:pt idx="8">
                  <c:v>Oznakowanie</c:v>
                </c:pt>
                <c:pt idx="9">
                  <c:v>Synchronizacja</c:v>
                </c:pt>
              </c:strCache>
            </c:strRef>
          </c:cat>
          <c:val>
            <c:numRef>
              <c:f>Arkusz1!$C$2:$C$11</c:f>
              <c:numCache>
                <c:formatCode>0.0</c:formatCode>
                <c:ptCount val="10"/>
                <c:pt idx="0">
                  <c:v>56.7</c:v>
                </c:pt>
                <c:pt idx="1">
                  <c:v>53.9</c:v>
                </c:pt>
                <c:pt idx="2">
                  <c:v>36.299999999999997</c:v>
                </c:pt>
                <c:pt idx="3">
                  <c:v>56.4</c:v>
                </c:pt>
                <c:pt idx="4">
                  <c:v>57.4</c:v>
                </c:pt>
                <c:pt idx="5">
                  <c:v>60.3</c:v>
                </c:pt>
                <c:pt idx="6">
                  <c:v>49.4</c:v>
                </c:pt>
                <c:pt idx="7">
                  <c:v>52.3</c:v>
                </c:pt>
                <c:pt idx="8">
                  <c:v>54.2</c:v>
                </c:pt>
                <c:pt idx="9">
                  <c:v>46.7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F4-4A25-AD66-5D3FABA798B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Przeciętnie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Punktualność (MPK)</c:v>
                </c:pt>
                <c:pt idx="1">
                  <c:v>Rozkład jazdy</c:v>
                </c:pt>
                <c:pt idx="2">
                  <c:v>Ceny biletów</c:v>
                </c:pt>
                <c:pt idx="3">
                  <c:v>Stan techniczny autobusów</c:v>
                </c:pt>
                <c:pt idx="4">
                  <c:v>Czystość autobusów</c:v>
                </c:pt>
                <c:pt idx="5">
                  <c:v>Poziom bezpieczeństwa</c:v>
                </c:pt>
                <c:pt idx="6">
                  <c:v>Uprzejmość kierowców</c:v>
                </c:pt>
                <c:pt idx="7">
                  <c:v>Przystosowanie dla niepełnosprawnych</c:v>
                </c:pt>
                <c:pt idx="8">
                  <c:v>Oznakowanie</c:v>
                </c:pt>
                <c:pt idx="9">
                  <c:v>Synchronizacja</c:v>
                </c:pt>
              </c:strCache>
            </c:strRef>
          </c:cat>
          <c:val>
            <c:numRef>
              <c:f>Arkusz1!$D$2:$D$11</c:f>
              <c:numCache>
                <c:formatCode>0.0</c:formatCode>
                <c:ptCount val="10"/>
                <c:pt idx="0">
                  <c:v>17.600000000000001</c:v>
                </c:pt>
                <c:pt idx="1">
                  <c:v>20.399999999999999</c:v>
                </c:pt>
                <c:pt idx="2">
                  <c:v>38.6</c:v>
                </c:pt>
                <c:pt idx="3">
                  <c:v>18.3</c:v>
                </c:pt>
                <c:pt idx="4">
                  <c:v>15.3</c:v>
                </c:pt>
                <c:pt idx="5">
                  <c:v>14.2</c:v>
                </c:pt>
                <c:pt idx="6">
                  <c:v>24.6</c:v>
                </c:pt>
                <c:pt idx="7">
                  <c:v>21.6</c:v>
                </c:pt>
                <c:pt idx="8">
                  <c:v>14</c:v>
                </c:pt>
                <c:pt idx="9">
                  <c:v>35.700000000000003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F4-4A25-AD66-5D3FABA798B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Raczej źle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Punktualność (MPK)</c:v>
                </c:pt>
                <c:pt idx="1">
                  <c:v>Rozkład jazdy</c:v>
                </c:pt>
                <c:pt idx="2">
                  <c:v>Ceny biletów</c:v>
                </c:pt>
                <c:pt idx="3">
                  <c:v>Stan techniczny autobusów</c:v>
                </c:pt>
                <c:pt idx="4">
                  <c:v>Czystość autobusów</c:v>
                </c:pt>
                <c:pt idx="5">
                  <c:v>Poziom bezpieczeństwa</c:v>
                </c:pt>
                <c:pt idx="6">
                  <c:v>Uprzejmość kierowców</c:v>
                </c:pt>
                <c:pt idx="7">
                  <c:v>Przystosowanie dla niepełnosprawnych</c:v>
                </c:pt>
                <c:pt idx="8">
                  <c:v>Oznakowanie</c:v>
                </c:pt>
                <c:pt idx="9">
                  <c:v>Synchronizacja</c:v>
                </c:pt>
              </c:strCache>
            </c:strRef>
          </c:cat>
          <c:val>
            <c:numRef>
              <c:f>Arkusz1!$E$2:$E$11</c:f>
              <c:numCache>
                <c:formatCode>0.0</c:formatCode>
                <c:ptCount val="10"/>
                <c:pt idx="0">
                  <c:v>3.8</c:v>
                </c:pt>
                <c:pt idx="1">
                  <c:v>5.9</c:v>
                </c:pt>
                <c:pt idx="2">
                  <c:v>11</c:v>
                </c:pt>
                <c:pt idx="3">
                  <c:v>4</c:v>
                </c:pt>
                <c:pt idx="4">
                  <c:v>3.4</c:v>
                </c:pt>
                <c:pt idx="5">
                  <c:v>4.7</c:v>
                </c:pt>
                <c:pt idx="6">
                  <c:v>7</c:v>
                </c:pt>
                <c:pt idx="7">
                  <c:v>5.5</c:v>
                </c:pt>
                <c:pt idx="8">
                  <c:v>3</c:v>
                </c:pt>
                <c:pt idx="9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EF4-4A25-AD66-5D3FABA798BE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Źle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975308641975308E-2"/>
                  <c:y val="-6.15384615384615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F4-4A25-AD66-5D3FABA798BE}"/>
                </c:ext>
              </c:extLst>
            </c:dLbl>
            <c:dLbl>
              <c:idx val="1"/>
              <c:layout>
                <c:manualLayout>
                  <c:x val="2.1604938271604826E-2"/>
                  <c:y val="2.05128205128190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F4-4A25-AD66-5D3FABA798BE}"/>
                </c:ext>
              </c:extLst>
            </c:dLbl>
            <c:dLbl>
              <c:idx val="3"/>
              <c:layout>
                <c:manualLayout>
                  <c:x val="1.543209876543209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F4-4A25-AD66-5D3FABA798BE}"/>
                </c:ext>
              </c:extLst>
            </c:dLbl>
            <c:dLbl>
              <c:idx val="4"/>
              <c:layout>
                <c:manualLayout>
                  <c:x val="1.697530864197530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F4-4A25-AD66-5D3FABA798BE}"/>
                </c:ext>
              </c:extLst>
            </c:dLbl>
            <c:dLbl>
              <c:idx val="5"/>
              <c:layout>
                <c:manualLayout>
                  <c:x val="1.8518518518518406E-2"/>
                  <c:y val="-2.051282051282126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F4-4A25-AD66-5D3FABA798BE}"/>
                </c:ext>
              </c:extLst>
            </c:dLbl>
            <c:dLbl>
              <c:idx val="6"/>
              <c:layout>
                <c:manualLayout>
                  <c:x val="3.2407407407407406E-2"/>
                  <c:y val="-4.102564102564102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EF4-4A25-AD66-5D3FABA798BE}"/>
                </c:ext>
              </c:extLst>
            </c:dLbl>
            <c:dLbl>
              <c:idx val="7"/>
              <c:layout>
                <c:manualLayout>
                  <c:x val="2.0061728395061842E-2"/>
                  <c:y val="4.1025641025640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F4-4A25-AD66-5D3FABA798BE}"/>
                </c:ext>
              </c:extLst>
            </c:dLbl>
            <c:dLbl>
              <c:idx val="8"/>
              <c:layout>
                <c:manualLayout>
                  <c:x val="2.0061728395061842E-2"/>
                  <c:y val="2.05128205128205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F4-4A25-AD66-5D3FABA798BE}"/>
                </c:ext>
              </c:extLst>
            </c:dLbl>
            <c:dLbl>
              <c:idx val="9"/>
              <c:layout>
                <c:manualLayout>
                  <c:x val="1.5432098765431985E-2"/>
                  <c:y val="2.05128205128205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F4-4A25-AD66-5D3FABA798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Punktualność (MPK)</c:v>
                </c:pt>
                <c:pt idx="1">
                  <c:v>Rozkład jazdy</c:v>
                </c:pt>
                <c:pt idx="2">
                  <c:v>Ceny biletów</c:v>
                </c:pt>
                <c:pt idx="3">
                  <c:v>Stan techniczny autobusów</c:v>
                </c:pt>
                <c:pt idx="4">
                  <c:v>Czystość autobusów</c:v>
                </c:pt>
                <c:pt idx="5">
                  <c:v>Poziom bezpieczeństwa</c:v>
                </c:pt>
                <c:pt idx="6">
                  <c:v>Uprzejmość kierowców</c:v>
                </c:pt>
                <c:pt idx="7">
                  <c:v>Przystosowanie dla niepełnosprawnych</c:v>
                </c:pt>
                <c:pt idx="8">
                  <c:v>Oznakowanie</c:v>
                </c:pt>
                <c:pt idx="9">
                  <c:v>Synchronizacja</c:v>
                </c:pt>
              </c:strCache>
            </c:strRef>
          </c:cat>
          <c:val>
            <c:numRef>
              <c:f>Arkusz1!$F$2:$F$11</c:f>
              <c:numCache>
                <c:formatCode>0.0</c:formatCode>
                <c:ptCount val="10"/>
                <c:pt idx="0">
                  <c:v>0.6</c:v>
                </c:pt>
                <c:pt idx="1">
                  <c:v>1.9</c:v>
                </c:pt>
                <c:pt idx="2">
                  <c:v>5.9</c:v>
                </c:pt>
                <c:pt idx="3">
                  <c:v>0.2</c:v>
                </c:pt>
                <c:pt idx="4">
                  <c:v>0.6</c:v>
                </c:pt>
                <c:pt idx="5">
                  <c:v>0.8</c:v>
                </c:pt>
                <c:pt idx="6">
                  <c:v>5.0999999999999996</c:v>
                </c:pt>
                <c:pt idx="7">
                  <c:v>1.7</c:v>
                </c:pt>
                <c:pt idx="8">
                  <c:v>1.7</c:v>
                </c:pt>
                <c:pt idx="9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EF4-4A25-AD66-5D3FABA798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0290944"/>
        <c:axId val="40300928"/>
      </c:barChart>
      <c:catAx>
        <c:axId val="4029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0300928"/>
        <c:crosses val="autoZero"/>
        <c:auto val="1"/>
        <c:lblAlgn val="ctr"/>
        <c:lblOffset val="100"/>
        <c:noMultiLvlLbl val="0"/>
      </c:catAx>
      <c:valAx>
        <c:axId val="40300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029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l-PL"/>
              <a:t>Ocena jakości komunikacji miejskiej - średnie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Punktualność</c:v>
                </c:pt>
                <c:pt idx="1">
                  <c:v>Rozkład jazdy</c:v>
                </c:pt>
                <c:pt idx="2">
                  <c:v>Ceny biletów</c:v>
                </c:pt>
                <c:pt idx="3">
                  <c:v>Stan techniczny autobusów</c:v>
                </c:pt>
                <c:pt idx="4">
                  <c:v>Czystość autobusów</c:v>
                </c:pt>
                <c:pt idx="5">
                  <c:v>Poziom bezpieczeństwa</c:v>
                </c:pt>
                <c:pt idx="6">
                  <c:v>Uprzejmość kierowców</c:v>
                </c:pt>
                <c:pt idx="7">
                  <c:v>Przystosowanie dla niepełnosprawnych</c:v>
                </c:pt>
                <c:pt idx="8">
                  <c:v>Oznakowanie</c:v>
                </c:pt>
                <c:pt idx="9">
                  <c:v>Synchronizacja</c:v>
                </c:pt>
              </c:strCache>
            </c:strRef>
          </c:cat>
          <c:val>
            <c:numRef>
              <c:f>Arkusz1!$B$2:$B$11</c:f>
              <c:numCache>
                <c:formatCode>0.000</c:formatCode>
                <c:ptCount val="10"/>
                <c:pt idx="0">
                  <c:v>3.9405999999999999</c:v>
                </c:pt>
                <c:pt idx="1">
                  <c:v>3.7982999999999998</c:v>
                </c:pt>
                <c:pt idx="2">
                  <c:v>3.2951000000000001</c:v>
                </c:pt>
                <c:pt idx="3">
                  <c:v>3.9</c:v>
                </c:pt>
                <c:pt idx="4">
                  <c:v>3.9914999999999998</c:v>
                </c:pt>
                <c:pt idx="5">
                  <c:v>3.9384000000000001</c:v>
                </c:pt>
                <c:pt idx="6">
                  <c:v>3.6017000000000001</c:v>
                </c:pt>
                <c:pt idx="7">
                  <c:v>3.8113999999999999</c:v>
                </c:pt>
                <c:pt idx="8">
                  <c:v>4.0212000000000003</c:v>
                </c:pt>
                <c:pt idx="9">
                  <c:v>3.5158999999999998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2F-4988-A2F3-3315B4788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0330752"/>
        <c:axId val="40332288"/>
      </c:barChart>
      <c:catAx>
        <c:axId val="40330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0332288"/>
        <c:crosses val="autoZero"/>
        <c:auto val="1"/>
        <c:lblAlgn val="ctr"/>
        <c:lblOffset val="100"/>
        <c:noMultiLvlLbl val="0"/>
      </c:catAx>
      <c:valAx>
        <c:axId val="40332288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03307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l-PL"/>
              <a:t>Ocena komunikacji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8610211917954699"/>
          <c:y val="0.15968913235585885"/>
          <c:w val="0.50309553319723921"/>
          <c:h val="0.8160617611030791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5833427279205943E-3"/>
                  <c:y val="3.77934197787547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BF-4F5B-A0B7-D1CFEC9E1B74}"/>
                </c:ext>
              </c:extLst>
            </c:dLbl>
            <c:dLbl>
              <c:idx val="3"/>
              <c:layout>
                <c:manualLayout>
                  <c:x val="3.0333370911682601E-3"/>
                  <c:y val="4.19926886430608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BF-4F5B-A0B7-D1CFEC9E1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Rzeszów jest zakorkowanym miastem</c:v>
                </c:pt>
                <c:pt idx="1">
                  <c:v>Ruch w centrum miasta rozładowałoby wprowadzenie płatnych parkingów</c:v>
                </c:pt>
                <c:pt idx="2">
                  <c:v>Dobrym pomysłem jest pojawinie się buspasów na głównych ulicach Rzeszowa</c:v>
                </c:pt>
                <c:pt idx="3">
                  <c:v>Rzeszów jest dobrze oznakowanym miastem dla przyjezdnych</c:v>
                </c:pt>
              </c:strCache>
            </c:strRef>
          </c:cat>
          <c:val>
            <c:numRef>
              <c:f>Arkusz1!$B$2:$B$5</c:f>
              <c:numCache>
                <c:formatCode>0.0</c:formatCode>
                <c:ptCount val="4"/>
                <c:pt idx="0">
                  <c:v>1.8</c:v>
                </c:pt>
                <c:pt idx="1">
                  <c:v>12.7</c:v>
                </c:pt>
                <c:pt idx="2">
                  <c:v>16.899999999999999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BF-4F5B-A0B7-D1CFEC9E1B7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35941509144486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BF-4F5B-A0B7-D1CFEC9E1B74}"/>
                </c:ext>
              </c:extLst>
            </c:dLbl>
            <c:dLbl>
              <c:idx val="3"/>
              <c:layout>
                <c:manualLayout>
                  <c:x val="3.0333370911682601E-3"/>
                  <c:y val="-2.72952476179895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BF-4F5B-A0B7-D1CFEC9E1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Rzeszów jest zakorkowanym miastem</c:v>
                </c:pt>
                <c:pt idx="1">
                  <c:v>Ruch w centrum miasta rozładowałoby wprowadzenie płatnych parkingów</c:v>
                </c:pt>
                <c:pt idx="2">
                  <c:v>Dobrym pomysłem jest pojawinie się buspasów na głównych ulicach Rzeszowa</c:v>
                </c:pt>
                <c:pt idx="3">
                  <c:v>Rzeszów jest dobrze oznakowanym miastem dla przyjezdnych</c:v>
                </c:pt>
              </c:strCache>
            </c:strRef>
          </c:cat>
          <c:val>
            <c:numRef>
              <c:f>Arkusz1!$C$2:$C$5</c:f>
              <c:numCache>
                <c:formatCode>0.0</c:formatCode>
                <c:ptCount val="4"/>
                <c:pt idx="0">
                  <c:v>8.1</c:v>
                </c:pt>
                <c:pt idx="1">
                  <c:v>19</c:v>
                </c:pt>
                <c:pt idx="2">
                  <c:v>14</c:v>
                </c:pt>
                <c:pt idx="3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BF-4F5B-A0B7-D1CFEC9E1B7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Ani tak, ani 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Rzeszów jest zakorkowanym miastem</c:v>
                </c:pt>
                <c:pt idx="1">
                  <c:v>Ruch w centrum miasta rozładowałoby wprowadzenie płatnych parkingów</c:v>
                </c:pt>
                <c:pt idx="2">
                  <c:v>Dobrym pomysłem jest pojawinie się buspasów na głównych ulicach Rzeszowa</c:v>
                </c:pt>
                <c:pt idx="3">
                  <c:v>Rzeszów jest dobrze oznakowanym miastem dla przyjezdnych</c:v>
                </c:pt>
              </c:strCache>
            </c:strRef>
          </c:cat>
          <c:val>
            <c:numRef>
              <c:f>Arkusz1!$D$2:$D$5</c:f>
              <c:numCache>
                <c:formatCode>0.0</c:formatCode>
                <c:ptCount val="4"/>
                <c:pt idx="0">
                  <c:v>24.6</c:v>
                </c:pt>
                <c:pt idx="1">
                  <c:v>35</c:v>
                </c:pt>
                <c:pt idx="2">
                  <c:v>30.8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BF-4F5B-A0B7-D1CFEC9E1B74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Rzeszów jest zakorkowanym miastem</c:v>
                </c:pt>
                <c:pt idx="1">
                  <c:v>Ruch w centrum miasta rozładowałoby wprowadzenie płatnych parkingów</c:v>
                </c:pt>
                <c:pt idx="2">
                  <c:v>Dobrym pomysłem jest pojawinie się buspasów na głównych ulicach Rzeszowa</c:v>
                </c:pt>
                <c:pt idx="3">
                  <c:v>Rzeszów jest dobrze oznakowanym miastem dla przyjezdnych</c:v>
                </c:pt>
              </c:strCache>
            </c:strRef>
          </c:cat>
          <c:val>
            <c:numRef>
              <c:f>Arkusz1!$E$2:$E$5</c:f>
              <c:numCache>
                <c:formatCode>0.0</c:formatCode>
                <c:ptCount val="4"/>
                <c:pt idx="0">
                  <c:v>41.9</c:v>
                </c:pt>
                <c:pt idx="1">
                  <c:v>25.3</c:v>
                </c:pt>
                <c:pt idx="2">
                  <c:v>28.2</c:v>
                </c:pt>
                <c:pt idx="3">
                  <c:v>50.6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BF-4F5B-A0B7-D1CFEC9E1B74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Rzeszów jest zakorkowanym miastem</c:v>
                </c:pt>
                <c:pt idx="1">
                  <c:v>Ruch w centrum miasta rozładowałoby wprowadzenie płatnych parkingów</c:v>
                </c:pt>
                <c:pt idx="2">
                  <c:v>Dobrym pomysłem jest pojawinie się buspasów na głównych ulicach Rzeszowa</c:v>
                </c:pt>
                <c:pt idx="3">
                  <c:v>Rzeszów jest dobrze oznakowanym miastem dla przyjezdnych</c:v>
                </c:pt>
              </c:strCache>
            </c:strRef>
          </c:cat>
          <c:val>
            <c:numRef>
              <c:f>Arkusz1!$F$2:$F$5</c:f>
              <c:numCache>
                <c:formatCode>0.0</c:formatCode>
                <c:ptCount val="4"/>
                <c:pt idx="0">
                  <c:v>23.7</c:v>
                </c:pt>
                <c:pt idx="1">
                  <c:v>8</c:v>
                </c:pt>
                <c:pt idx="2">
                  <c:v>10</c:v>
                </c:pt>
                <c:pt idx="3">
                  <c:v>12.3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6BF-4F5B-A0B7-D1CFEC9E1B7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6387072"/>
        <c:axId val="76388608"/>
      </c:barChart>
      <c:catAx>
        <c:axId val="7638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76388608"/>
        <c:crosses val="autoZero"/>
        <c:auto val="1"/>
        <c:lblAlgn val="ctr"/>
        <c:lblOffset val="100"/>
        <c:noMultiLvlLbl val="0"/>
      </c:catAx>
      <c:valAx>
        <c:axId val="763886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638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l-PL"/>
              <a:t>Poczucie bezpieczeństwa w mieście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006172839506172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79-4B13-B955-7520B2248327}"/>
                </c:ext>
              </c:extLst>
            </c:dLbl>
            <c:dLbl>
              <c:idx val="2"/>
              <c:layout>
                <c:manualLayout>
                  <c:x val="2.6234567901234566E-2"/>
                  <c:y val="-3.9193176066856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79-4B13-B955-7520B2248327}"/>
                </c:ext>
              </c:extLst>
            </c:dLbl>
            <c:dLbl>
              <c:idx val="3"/>
              <c:layout>
                <c:manualLayout>
                  <c:x val="1.6975308641975308E-2"/>
                  <c:y val="3.9193176066856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79-4B13-B955-7520B2248327}"/>
                </c:ext>
              </c:extLst>
            </c:dLbl>
            <c:dLbl>
              <c:idx val="4"/>
              <c:layout>
                <c:manualLayout>
                  <c:x val="2.7777777777777721E-2"/>
                  <c:y val="-7.18533260668165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79-4B13-B955-7520B2248327}"/>
                </c:ext>
              </c:extLst>
            </c:dLbl>
            <c:dLbl>
              <c:idx val="5"/>
              <c:layout>
                <c:manualLayout>
                  <c:x val="1.8518518518518517E-2"/>
                  <c:y val="-3.592666303340826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79-4B13-B955-7520B2248327}"/>
                </c:ext>
              </c:extLst>
            </c:dLbl>
            <c:dLbl>
              <c:idx val="6"/>
              <c:layout>
                <c:manualLayout>
                  <c:x val="2.1604938271604937E-2"/>
                  <c:y val="-3.9193176066856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79-4B13-B955-7520B2248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Ukradziono coś</c:v>
                </c:pt>
                <c:pt idx="1">
                  <c:v>Dokonano włamania</c:v>
                </c:pt>
                <c:pt idx="2">
                  <c:v>Został napadnięty/obrabowany</c:v>
                </c:pt>
                <c:pt idx="3">
                  <c:v>Został pobity, umyśnie zraniony</c:v>
                </c:pt>
                <c:pt idx="4">
                  <c:v>Był świadkiem zabójstwa</c:v>
                </c:pt>
                <c:pt idx="5">
                  <c:v>Był ofiarą wypadku samochodowego</c:v>
                </c:pt>
                <c:pt idx="6">
                  <c:v>Był ofiarą innego przestępstwa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8.5</c:v>
                </c:pt>
                <c:pt idx="1">
                  <c:v>2.2000000000000002</c:v>
                </c:pt>
                <c:pt idx="2">
                  <c:v>0.6</c:v>
                </c:pt>
                <c:pt idx="3">
                  <c:v>0.7</c:v>
                </c:pt>
                <c:pt idx="4">
                  <c:v>0.1</c:v>
                </c:pt>
                <c:pt idx="5">
                  <c:v>2.7</c:v>
                </c:pt>
                <c:pt idx="6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79-4B13-B955-7520B224832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Ukradziono coś</c:v>
                </c:pt>
                <c:pt idx="1">
                  <c:v>Dokonano włamania</c:v>
                </c:pt>
                <c:pt idx="2">
                  <c:v>Został napadnięty/obrabowany</c:v>
                </c:pt>
                <c:pt idx="3">
                  <c:v>Został pobity, umyśnie zraniony</c:v>
                </c:pt>
                <c:pt idx="4">
                  <c:v>Był świadkiem zabójstwa</c:v>
                </c:pt>
                <c:pt idx="5">
                  <c:v>Był ofiarą wypadku samochodowego</c:v>
                </c:pt>
                <c:pt idx="6">
                  <c:v>Był ofiarą innego przestępstwa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91.5</c:v>
                </c:pt>
                <c:pt idx="1">
                  <c:v>97.8</c:v>
                </c:pt>
                <c:pt idx="2">
                  <c:v>99.4</c:v>
                </c:pt>
                <c:pt idx="3">
                  <c:v>99.3</c:v>
                </c:pt>
                <c:pt idx="4">
                  <c:v>99.9</c:v>
                </c:pt>
                <c:pt idx="5">
                  <c:v>97.3</c:v>
                </c:pt>
                <c:pt idx="6">
                  <c:v>98.2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79-4B13-B955-7520B224832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7091200"/>
        <c:axId val="77092736"/>
      </c:barChart>
      <c:catAx>
        <c:axId val="7709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77092736"/>
        <c:crosses val="autoZero"/>
        <c:auto val="1"/>
        <c:lblAlgn val="ctr"/>
        <c:lblOffset val="100"/>
        <c:noMultiLvlLbl val="0"/>
      </c:catAx>
      <c:valAx>
        <c:axId val="770927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709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Arkusz2!$G$6:$G$10</c:f>
              <c:strCache>
                <c:ptCount val="5"/>
                <c:pt idx="0">
                  <c:v>Zdecydowanie na gorsze</c:v>
                </c:pt>
                <c:pt idx="1">
                  <c:v>raczej na gorsze</c:v>
                </c:pt>
                <c:pt idx="2">
                  <c:v>ani na lepsze, ani na gorsze</c:v>
                </c:pt>
                <c:pt idx="3">
                  <c:v>Raczej na lepsze</c:v>
                </c:pt>
                <c:pt idx="4">
                  <c:v>Zdecydowanie na lepsze</c:v>
                </c:pt>
              </c:strCache>
            </c:strRef>
          </c:cat>
          <c:val>
            <c:numRef>
              <c:f>Arkusz2!$H$6:$H$10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invertIfNegative val="0"/>
          <c:cat>
            <c:strRef>
              <c:f>Arkusz2!$G$6:$G$10</c:f>
              <c:strCache>
                <c:ptCount val="5"/>
                <c:pt idx="0">
                  <c:v>Zdecydowanie na gorsze</c:v>
                </c:pt>
                <c:pt idx="1">
                  <c:v>raczej na gorsze</c:v>
                </c:pt>
                <c:pt idx="2">
                  <c:v>ani na lepsze, ani na gorsze</c:v>
                </c:pt>
                <c:pt idx="3">
                  <c:v>Raczej na lepsze</c:v>
                </c:pt>
                <c:pt idx="4">
                  <c:v>Zdecydowanie na lepsze</c:v>
                </c:pt>
              </c:strCache>
            </c:strRef>
          </c:cat>
          <c:val>
            <c:numRef>
              <c:f>Arkusz2!$I$6:$I$10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Arkusz2!$G$6:$G$10</c:f>
              <c:strCache>
                <c:ptCount val="5"/>
                <c:pt idx="0">
                  <c:v>Zdecydowanie na gorsze</c:v>
                </c:pt>
                <c:pt idx="1">
                  <c:v>raczej na gorsze</c:v>
                </c:pt>
                <c:pt idx="2">
                  <c:v>ani na lepsze, ani na gorsze</c:v>
                </c:pt>
                <c:pt idx="3">
                  <c:v>Raczej na lepsze</c:v>
                </c:pt>
                <c:pt idx="4">
                  <c:v>Zdecydowanie na lepsze</c:v>
                </c:pt>
              </c:strCache>
            </c:strRef>
          </c:cat>
          <c:val>
            <c:numRef>
              <c:f>Arkusz2!$J$6:$J$10</c:f>
              <c:numCache>
                <c:formatCode>0.00</c:formatCode>
                <c:ptCount val="5"/>
                <c:pt idx="0">
                  <c:v>0.88050314465408808</c:v>
                </c:pt>
                <c:pt idx="1">
                  <c:v>0.75471698113207553</c:v>
                </c:pt>
                <c:pt idx="2">
                  <c:v>10.314465408805033</c:v>
                </c:pt>
                <c:pt idx="3">
                  <c:v>34.968553459119498</c:v>
                </c:pt>
                <c:pt idx="4">
                  <c:v>53.081761006289305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00320"/>
        <c:axId val="35406208"/>
      </c:barChart>
      <c:catAx>
        <c:axId val="35400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35406208"/>
        <c:crosses val="autoZero"/>
        <c:auto val="1"/>
        <c:lblAlgn val="ctr"/>
        <c:lblOffset val="100"/>
        <c:noMultiLvlLbl val="0"/>
      </c:catAx>
      <c:valAx>
        <c:axId val="35406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35400320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Arkusz3!$G$4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Arkusz3!$F$5:$F$14</c:f>
              <c:strCache>
                <c:ptCount val="10"/>
                <c:pt idx="0">
                  <c:v>W Rzeszowie lepiej się żyje</c:v>
                </c:pt>
                <c:pt idx="1">
                  <c:v>Mieszkańcy mają większe możliwości zaspokojenia swoich potrzeb</c:v>
                </c:pt>
                <c:pt idx="2">
                  <c:v>Mieszkańcy Rzeszowa mogą łatwiej się czegoś dorobić</c:v>
                </c:pt>
                <c:pt idx="3">
                  <c:v>Ludzie młodzi mają większe możliowści uzyskania własnego mieszkania</c:v>
                </c:pt>
                <c:pt idx="4">
                  <c:v>Poprawiła się jakość obsługi mieszkańców przez miejskie urzędy</c:v>
                </c:pt>
                <c:pt idx="5">
                  <c:v>Miasto jest coraz lepiej zarządzane</c:v>
                </c:pt>
                <c:pt idx="6">
                  <c:v>W Rzeszowie jest więcej ludzi bogatych</c:v>
                </c:pt>
                <c:pt idx="7">
                  <c:v>Jakość usług komunalnych uległa widocznej poprawie</c:v>
                </c:pt>
                <c:pt idx="8">
                  <c:v>Ludzie dobrze wykształceni mają większą szansę na dobra pracę</c:v>
                </c:pt>
                <c:pt idx="9">
                  <c:v>W Rzeszowie jest więcej ludzi biednych</c:v>
                </c:pt>
              </c:strCache>
            </c:strRef>
          </c:cat>
          <c:val>
            <c:numRef>
              <c:f>Arkusz3!$G$5:$G$14</c:f>
              <c:numCache>
                <c:formatCode>General</c:formatCode>
                <c:ptCount val="10"/>
                <c:pt idx="0">
                  <c:v>2</c:v>
                </c:pt>
                <c:pt idx="1">
                  <c:v>1.6</c:v>
                </c:pt>
                <c:pt idx="2">
                  <c:v>4.8</c:v>
                </c:pt>
                <c:pt idx="3">
                  <c:v>8.5</c:v>
                </c:pt>
                <c:pt idx="4">
                  <c:v>3.1</c:v>
                </c:pt>
                <c:pt idx="5">
                  <c:v>2.2999999999999998</c:v>
                </c:pt>
                <c:pt idx="6">
                  <c:v>1.6</c:v>
                </c:pt>
                <c:pt idx="7">
                  <c:v>1.4</c:v>
                </c:pt>
                <c:pt idx="8">
                  <c:v>5.3</c:v>
                </c:pt>
                <c:pt idx="9">
                  <c:v>2.8</c:v>
                </c:pt>
              </c:numCache>
            </c:numRef>
          </c:val>
        </c:ser>
        <c:ser>
          <c:idx val="1"/>
          <c:order val="1"/>
          <c:tx>
            <c:strRef>
              <c:f>Arkusz3!$H$4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Arkusz3!$F$5:$F$14</c:f>
              <c:strCache>
                <c:ptCount val="10"/>
                <c:pt idx="0">
                  <c:v>W Rzeszowie lepiej się żyje</c:v>
                </c:pt>
                <c:pt idx="1">
                  <c:v>Mieszkańcy mają większe możliwości zaspokojenia swoich potrzeb</c:v>
                </c:pt>
                <c:pt idx="2">
                  <c:v>Mieszkańcy Rzeszowa mogą łatwiej się czegoś dorobić</c:v>
                </c:pt>
                <c:pt idx="3">
                  <c:v>Ludzie młodzi mają większe możliowści uzyskania własnego mieszkania</c:v>
                </c:pt>
                <c:pt idx="4">
                  <c:v>Poprawiła się jakość obsługi mieszkańców przez miejskie urzędy</c:v>
                </c:pt>
                <c:pt idx="5">
                  <c:v>Miasto jest coraz lepiej zarządzane</c:v>
                </c:pt>
                <c:pt idx="6">
                  <c:v>W Rzeszowie jest więcej ludzi bogatych</c:v>
                </c:pt>
                <c:pt idx="7">
                  <c:v>Jakość usług komunalnych uległa widocznej poprawie</c:v>
                </c:pt>
                <c:pt idx="8">
                  <c:v>Ludzie dobrze wykształceni mają większą szansę na dobra pracę</c:v>
                </c:pt>
                <c:pt idx="9">
                  <c:v>W Rzeszowie jest więcej ludzi biednych</c:v>
                </c:pt>
              </c:strCache>
            </c:strRef>
          </c:cat>
          <c:val>
            <c:numRef>
              <c:f>Arkusz3!$H$5:$H$14</c:f>
              <c:numCache>
                <c:formatCode>General</c:formatCode>
                <c:ptCount val="10"/>
                <c:pt idx="0">
                  <c:v>3</c:v>
                </c:pt>
                <c:pt idx="1">
                  <c:v>4.8</c:v>
                </c:pt>
                <c:pt idx="2">
                  <c:v>12.6</c:v>
                </c:pt>
                <c:pt idx="3">
                  <c:v>19.3</c:v>
                </c:pt>
                <c:pt idx="4">
                  <c:v>8.4</c:v>
                </c:pt>
                <c:pt idx="5">
                  <c:v>4</c:v>
                </c:pt>
                <c:pt idx="6">
                  <c:v>10.6</c:v>
                </c:pt>
                <c:pt idx="7">
                  <c:v>5.0999999999999996</c:v>
                </c:pt>
                <c:pt idx="8">
                  <c:v>13.8</c:v>
                </c:pt>
                <c:pt idx="9">
                  <c:v>19.600000000000001</c:v>
                </c:pt>
              </c:numCache>
            </c:numRef>
          </c:val>
        </c:ser>
        <c:ser>
          <c:idx val="2"/>
          <c:order val="2"/>
          <c:tx>
            <c:strRef>
              <c:f>Arkusz3!$I$4</c:f>
              <c:strCache>
                <c:ptCount val="1"/>
                <c:pt idx="0">
                  <c:v>Ani tak, ani 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Arkusz3!$F$5:$F$14</c:f>
              <c:strCache>
                <c:ptCount val="10"/>
                <c:pt idx="0">
                  <c:v>W Rzeszowie lepiej się żyje</c:v>
                </c:pt>
                <c:pt idx="1">
                  <c:v>Mieszkańcy mają większe możliwości zaspokojenia swoich potrzeb</c:v>
                </c:pt>
                <c:pt idx="2">
                  <c:v>Mieszkańcy Rzeszowa mogą łatwiej się czegoś dorobić</c:v>
                </c:pt>
                <c:pt idx="3">
                  <c:v>Ludzie młodzi mają większe możliowści uzyskania własnego mieszkania</c:v>
                </c:pt>
                <c:pt idx="4">
                  <c:v>Poprawiła się jakość obsługi mieszkańców przez miejskie urzędy</c:v>
                </c:pt>
                <c:pt idx="5">
                  <c:v>Miasto jest coraz lepiej zarządzane</c:v>
                </c:pt>
                <c:pt idx="6">
                  <c:v>W Rzeszowie jest więcej ludzi bogatych</c:v>
                </c:pt>
                <c:pt idx="7">
                  <c:v>Jakość usług komunalnych uległa widocznej poprawie</c:v>
                </c:pt>
                <c:pt idx="8">
                  <c:v>Ludzie dobrze wykształceni mają większą szansę na dobra pracę</c:v>
                </c:pt>
                <c:pt idx="9">
                  <c:v>W Rzeszowie jest więcej ludzi biednych</c:v>
                </c:pt>
              </c:strCache>
            </c:strRef>
          </c:cat>
          <c:val>
            <c:numRef>
              <c:f>Arkusz3!$I$5:$I$14</c:f>
              <c:numCache>
                <c:formatCode>General</c:formatCode>
                <c:ptCount val="10"/>
                <c:pt idx="0">
                  <c:v>17.600000000000001</c:v>
                </c:pt>
                <c:pt idx="1">
                  <c:v>17.899999999999999</c:v>
                </c:pt>
                <c:pt idx="2">
                  <c:v>36.1</c:v>
                </c:pt>
                <c:pt idx="3">
                  <c:v>34.299999999999997</c:v>
                </c:pt>
                <c:pt idx="4">
                  <c:v>31.4</c:v>
                </c:pt>
                <c:pt idx="5">
                  <c:v>25.4</c:v>
                </c:pt>
                <c:pt idx="6">
                  <c:v>46.8</c:v>
                </c:pt>
                <c:pt idx="7">
                  <c:v>24.5</c:v>
                </c:pt>
                <c:pt idx="8">
                  <c:v>32.4</c:v>
                </c:pt>
                <c:pt idx="9">
                  <c:v>55.6</c:v>
                </c:pt>
              </c:numCache>
            </c:numRef>
          </c:val>
        </c:ser>
        <c:ser>
          <c:idx val="3"/>
          <c:order val="3"/>
          <c:tx>
            <c:strRef>
              <c:f>Arkusz3!$J$4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Arkusz3!$F$5:$F$14</c:f>
              <c:strCache>
                <c:ptCount val="10"/>
                <c:pt idx="0">
                  <c:v>W Rzeszowie lepiej się żyje</c:v>
                </c:pt>
                <c:pt idx="1">
                  <c:v>Mieszkańcy mają większe możliwości zaspokojenia swoich potrzeb</c:v>
                </c:pt>
                <c:pt idx="2">
                  <c:v>Mieszkańcy Rzeszowa mogą łatwiej się czegoś dorobić</c:v>
                </c:pt>
                <c:pt idx="3">
                  <c:v>Ludzie młodzi mają większe możliowści uzyskania własnego mieszkania</c:v>
                </c:pt>
                <c:pt idx="4">
                  <c:v>Poprawiła się jakość obsługi mieszkańców przez miejskie urzędy</c:v>
                </c:pt>
                <c:pt idx="5">
                  <c:v>Miasto jest coraz lepiej zarządzane</c:v>
                </c:pt>
                <c:pt idx="6">
                  <c:v>W Rzeszowie jest więcej ludzi bogatych</c:v>
                </c:pt>
                <c:pt idx="7">
                  <c:v>Jakość usług komunalnych uległa widocznej poprawie</c:v>
                </c:pt>
                <c:pt idx="8">
                  <c:v>Ludzie dobrze wykształceni mają większą szansę na dobra pracę</c:v>
                </c:pt>
                <c:pt idx="9">
                  <c:v>W Rzeszowie jest więcej ludzi biednych</c:v>
                </c:pt>
              </c:strCache>
            </c:strRef>
          </c:cat>
          <c:val>
            <c:numRef>
              <c:f>Arkusz3!$J$5:$J$14</c:f>
              <c:numCache>
                <c:formatCode>General</c:formatCode>
                <c:ptCount val="10"/>
                <c:pt idx="0">
                  <c:v>51.9</c:v>
                </c:pt>
                <c:pt idx="1">
                  <c:v>52.5</c:v>
                </c:pt>
                <c:pt idx="2">
                  <c:v>39.299999999999997</c:v>
                </c:pt>
                <c:pt idx="3">
                  <c:v>32.299999999999997</c:v>
                </c:pt>
                <c:pt idx="4">
                  <c:v>44.9</c:v>
                </c:pt>
                <c:pt idx="5">
                  <c:v>51</c:v>
                </c:pt>
                <c:pt idx="6">
                  <c:v>33.799999999999997</c:v>
                </c:pt>
                <c:pt idx="7">
                  <c:v>55.3</c:v>
                </c:pt>
                <c:pt idx="8">
                  <c:v>38.6</c:v>
                </c:pt>
                <c:pt idx="9">
                  <c:v>18.5</c:v>
                </c:pt>
              </c:numCache>
            </c:numRef>
          </c:val>
        </c:ser>
        <c:ser>
          <c:idx val="4"/>
          <c:order val="4"/>
          <c:tx>
            <c:strRef>
              <c:f>Arkusz3!$K$4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Arkusz3!$F$5:$F$14</c:f>
              <c:strCache>
                <c:ptCount val="10"/>
                <c:pt idx="0">
                  <c:v>W Rzeszowie lepiej się żyje</c:v>
                </c:pt>
                <c:pt idx="1">
                  <c:v>Mieszkańcy mają większe możliwości zaspokojenia swoich potrzeb</c:v>
                </c:pt>
                <c:pt idx="2">
                  <c:v>Mieszkańcy Rzeszowa mogą łatwiej się czegoś dorobić</c:v>
                </c:pt>
                <c:pt idx="3">
                  <c:v>Ludzie młodzi mają większe możliowści uzyskania własnego mieszkania</c:v>
                </c:pt>
                <c:pt idx="4">
                  <c:v>Poprawiła się jakość obsługi mieszkańców przez miejskie urzędy</c:v>
                </c:pt>
                <c:pt idx="5">
                  <c:v>Miasto jest coraz lepiej zarządzane</c:v>
                </c:pt>
                <c:pt idx="6">
                  <c:v>W Rzeszowie jest więcej ludzi bogatych</c:v>
                </c:pt>
                <c:pt idx="7">
                  <c:v>Jakość usług komunalnych uległa widocznej poprawie</c:v>
                </c:pt>
                <c:pt idx="8">
                  <c:v>Ludzie dobrze wykształceni mają większą szansę na dobra pracę</c:v>
                </c:pt>
                <c:pt idx="9">
                  <c:v>W Rzeszowie jest więcej ludzi biednych</c:v>
                </c:pt>
              </c:strCache>
            </c:strRef>
          </c:cat>
          <c:val>
            <c:numRef>
              <c:f>Arkusz3!$K$5:$K$14</c:f>
              <c:numCache>
                <c:formatCode>General</c:formatCode>
                <c:ptCount val="10"/>
                <c:pt idx="0">
                  <c:v>25.4</c:v>
                </c:pt>
                <c:pt idx="1">
                  <c:v>23.3</c:v>
                </c:pt>
                <c:pt idx="2">
                  <c:v>7.2</c:v>
                </c:pt>
                <c:pt idx="3">
                  <c:v>5.8</c:v>
                </c:pt>
                <c:pt idx="4">
                  <c:v>12.3</c:v>
                </c:pt>
                <c:pt idx="5">
                  <c:v>17.399999999999999</c:v>
                </c:pt>
                <c:pt idx="6">
                  <c:v>7</c:v>
                </c:pt>
                <c:pt idx="7">
                  <c:v>13.6</c:v>
                </c:pt>
                <c:pt idx="8">
                  <c:v>10</c:v>
                </c:pt>
                <c:pt idx="9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882496"/>
        <c:axId val="35884032"/>
      </c:barChart>
      <c:catAx>
        <c:axId val="35882496"/>
        <c:scaling>
          <c:orientation val="minMax"/>
        </c:scaling>
        <c:delete val="0"/>
        <c:axPos val="l"/>
        <c:majorTickMark val="out"/>
        <c:minorTickMark val="none"/>
        <c:tickLblPos val="nextTo"/>
        <c:crossAx val="35884032"/>
        <c:crosses val="autoZero"/>
        <c:auto val="1"/>
        <c:lblAlgn val="ctr"/>
        <c:lblOffset val="100"/>
        <c:noMultiLvlLbl val="0"/>
      </c:catAx>
      <c:valAx>
        <c:axId val="358840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5882496"/>
        <c:crosses val="autoZero"/>
        <c:crossBetween val="between"/>
        <c:majorUnit val="0.25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Arkusz1!$F$11</c:f>
              <c:strCache>
                <c:ptCount val="1"/>
                <c:pt idx="0">
                  <c:v>średnia</c:v>
                </c:pt>
              </c:strCache>
            </c:strRef>
          </c:tx>
          <c:spPr>
            <a:solidFill>
              <a:schemeClr val="tx2"/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4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Arkusz1!$E$12:$E$33</c:f>
              <c:strCache>
                <c:ptCount val="22"/>
                <c:pt idx="0">
                  <c:v>Łatwo znaleźć pracę</c:v>
                </c:pt>
                <c:pt idx="1">
                  <c:v>Łatwo się jeździ samochodem/mpk</c:v>
                </c:pt>
                <c:pt idx="2">
                  <c:v>Dobrze skomunikowane z innymi miastami</c:v>
                </c:pt>
                <c:pt idx="3">
                  <c:v>Inetersujące turystycznie</c:v>
                </c:pt>
                <c:pt idx="4">
                  <c:v>Bogate</c:v>
                </c:pt>
                <c:pt idx="5">
                  <c:v>Dużo imprez sportowych</c:v>
                </c:pt>
                <c:pt idx="6">
                  <c:v>W którym dobrze funkcjonują urzędy</c:v>
                </c:pt>
                <c:pt idx="7">
                  <c:v>Dużo imprez kulturalnych</c:v>
                </c:pt>
                <c:pt idx="8">
                  <c:v>Interesujący wygląd budynków</c:v>
                </c:pt>
                <c:pt idx="9">
                  <c:v>W którym dużo się dzieje</c:v>
                </c:pt>
                <c:pt idx="10">
                  <c:v>Dobrze postrzegane w Polsce</c:v>
                </c:pt>
                <c:pt idx="11">
                  <c:v>Innowacyjne</c:v>
                </c:pt>
                <c:pt idx="12">
                  <c:v>Z szansami na przyszłość</c:v>
                </c:pt>
                <c:pt idx="13">
                  <c:v>Bezpieczne</c:v>
                </c:pt>
                <c:pt idx="14">
                  <c:v>Dobrze zarządzane</c:v>
                </c:pt>
                <c:pt idx="15">
                  <c:v>Ogólnie dobre do życia</c:v>
                </c:pt>
                <c:pt idx="16">
                  <c:v>Posiadające dobre ulice i chodniki</c:v>
                </c:pt>
                <c:pt idx="17">
                  <c:v>Posiadające dużo zieleni</c:v>
                </c:pt>
                <c:pt idx="18">
                  <c:v>Nowoczesne</c:v>
                </c:pt>
                <c:pt idx="19">
                  <c:v>Estetyczne</c:v>
                </c:pt>
                <c:pt idx="20">
                  <c:v>Rozwijające się</c:v>
                </c:pt>
                <c:pt idx="21">
                  <c:v>Zadbane</c:v>
                </c:pt>
              </c:strCache>
            </c:strRef>
          </c:cat>
          <c:val>
            <c:numRef>
              <c:f>Arkusz1!$F$12:$F$33</c:f>
              <c:numCache>
                <c:formatCode>0.00</c:formatCode>
                <c:ptCount val="22"/>
                <c:pt idx="0">
                  <c:v>3.3750000000000002E-2</c:v>
                </c:pt>
                <c:pt idx="1">
                  <c:v>0.56140350877192979</c:v>
                </c:pt>
                <c:pt idx="2">
                  <c:v>0.57374999999999998</c:v>
                </c:pt>
                <c:pt idx="3">
                  <c:v>0.58125000000000004</c:v>
                </c:pt>
                <c:pt idx="4">
                  <c:v>0.60624999999999996</c:v>
                </c:pt>
                <c:pt idx="5">
                  <c:v>0.63408521303258147</c:v>
                </c:pt>
                <c:pt idx="6">
                  <c:v>0.69750000000000001</c:v>
                </c:pt>
                <c:pt idx="7">
                  <c:v>0.71964956195244056</c:v>
                </c:pt>
                <c:pt idx="8">
                  <c:v>0.79749999999999999</c:v>
                </c:pt>
                <c:pt idx="9">
                  <c:v>0.81977471839799754</c:v>
                </c:pt>
                <c:pt idx="10">
                  <c:v>0.92749999999999999</c:v>
                </c:pt>
                <c:pt idx="11">
                  <c:v>1.0024999999999999</c:v>
                </c:pt>
                <c:pt idx="12">
                  <c:v>1.02</c:v>
                </c:pt>
                <c:pt idx="13">
                  <c:v>1.0425</c:v>
                </c:pt>
                <c:pt idx="14">
                  <c:v>1.06125</c:v>
                </c:pt>
                <c:pt idx="15">
                  <c:v>1.0789473684210527</c:v>
                </c:pt>
                <c:pt idx="16">
                  <c:v>1.0900000000000001</c:v>
                </c:pt>
                <c:pt idx="17">
                  <c:v>1.2215269086357947</c:v>
                </c:pt>
                <c:pt idx="18">
                  <c:v>1.2393483709273183</c:v>
                </c:pt>
                <c:pt idx="19">
                  <c:v>1.2949999999999999</c:v>
                </c:pt>
                <c:pt idx="20">
                  <c:v>1.2978723404255319</c:v>
                </c:pt>
                <c:pt idx="21">
                  <c:v>1.4612499999999999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87136"/>
        <c:axId val="35788672"/>
      </c:barChart>
      <c:catAx>
        <c:axId val="35787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5788672"/>
        <c:crosses val="autoZero"/>
        <c:auto val="1"/>
        <c:lblAlgn val="ctr"/>
        <c:lblOffset val="100"/>
        <c:noMultiLvlLbl val="0"/>
      </c:catAx>
      <c:valAx>
        <c:axId val="35788672"/>
        <c:scaling>
          <c:orientation val="minMax"/>
          <c:min val="0"/>
        </c:scaling>
        <c:delete val="0"/>
        <c:axPos val="b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35787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Arkusz4!$G$7:$G$11</c:f>
              <c:strCache>
                <c:ptCount val="5"/>
                <c:pt idx="0">
                  <c:v>pozytywnie</c:v>
                </c:pt>
                <c:pt idx="1">
                  <c:v>trochę chwalą, trochę krytykują</c:v>
                </c:pt>
                <c:pt idx="2">
                  <c:v>negatywnie</c:v>
                </c:pt>
                <c:pt idx="3">
                  <c:v>są obojętni</c:v>
                </c:pt>
                <c:pt idx="4">
                  <c:v>trudno powiedzieć</c:v>
                </c:pt>
              </c:strCache>
            </c:strRef>
          </c:cat>
          <c:val>
            <c:numRef>
              <c:f>Arkusz4!$H$7:$H$11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invertIfNegative val="0"/>
          <c:cat>
            <c:strRef>
              <c:f>Arkusz4!$G$7:$G$11</c:f>
              <c:strCache>
                <c:ptCount val="5"/>
                <c:pt idx="0">
                  <c:v>pozytywnie</c:v>
                </c:pt>
                <c:pt idx="1">
                  <c:v>trochę chwalą, trochę krytykują</c:v>
                </c:pt>
                <c:pt idx="2">
                  <c:v>negatywnie</c:v>
                </c:pt>
                <c:pt idx="3">
                  <c:v>są obojętni</c:v>
                </c:pt>
                <c:pt idx="4">
                  <c:v>trudno powiedzieć</c:v>
                </c:pt>
              </c:strCache>
            </c:strRef>
          </c:cat>
          <c:val>
            <c:numRef>
              <c:f>Arkusz4!$I$7:$I$11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spPr>
            <a:solidFill>
              <a:schemeClr val="tx2"/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Arkusz4!$G$7:$G$11</c:f>
              <c:strCache>
                <c:ptCount val="5"/>
                <c:pt idx="0">
                  <c:v>pozytywnie</c:v>
                </c:pt>
                <c:pt idx="1">
                  <c:v>trochę chwalą, trochę krytykują</c:v>
                </c:pt>
                <c:pt idx="2">
                  <c:v>negatywnie</c:v>
                </c:pt>
                <c:pt idx="3">
                  <c:v>są obojętni</c:v>
                </c:pt>
                <c:pt idx="4">
                  <c:v>trudno powiedzieć</c:v>
                </c:pt>
              </c:strCache>
            </c:strRef>
          </c:cat>
          <c:val>
            <c:numRef>
              <c:f>Arkusz4!$J$7:$J$11</c:f>
              <c:numCache>
                <c:formatCode>###0.0</c:formatCode>
                <c:ptCount val="5"/>
                <c:pt idx="0">
                  <c:v>56.499999999999993</c:v>
                </c:pt>
                <c:pt idx="1">
                  <c:v>21.375</c:v>
                </c:pt>
                <c:pt idx="2">
                  <c:v>2.375</c:v>
                </c:pt>
                <c:pt idx="3">
                  <c:v>5.25</c:v>
                </c:pt>
                <c:pt idx="4">
                  <c:v>14.499999999999998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84672"/>
        <c:axId val="38286464"/>
      </c:barChart>
      <c:catAx>
        <c:axId val="38284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38286464"/>
        <c:crosses val="autoZero"/>
        <c:auto val="1"/>
        <c:lblAlgn val="ctr"/>
        <c:lblOffset val="100"/>
        <c:noMultiLvlLbl val="0"/>
      </c:catAx>
      <c:valAx>
        <c:axId val="38286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8284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Arkusz1!$G$1534</c:f>
              <c:numCache>
                <c:formatCode>General</c:formatCode>
                <c:ptCount val="1"/>
                <c:pt idx="0">
                  <c:v>4.7699999999999996</c:v>
                </c:pt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</c:spPr>
          </c:dPt>
          <c:val>
            <c:numRef>
              <c:f>Arkusz1!$H$1534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74784"/>
        <c:axId val="38384768"/>
      </c:barChart>
      <c:catAx>
        <c:axId val="38374784"/>
        <c:scaling>
          <c:orientation val="minMax"/>
        </c:scaling>
        <c:delete val="1"/>
        <c:axPos val="l"/>
        <c:majorTickMark val="out"/>
        <c:minorTickMark val="none"/>
        <c:tickLblPos val="nextTo"/>
        <c:crossAx val="38384768"/>
        <c:crosses val="autoZero"/>
        <c:auto val="1"/>
        <c:lblAlgn val="ctr"/>
        <c:lblOffset val="100"/>
        <c:noMultiLvlLbl val="0"/>
      </c:catAx>
      <c:valAx>
        <c:axId val="38384768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38374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Arkusz1!$G$1535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</c:spPr>
          </c:dPt>
          <c:val>
            <c:numRef>
              <c:f>Arkusz1!$H$1535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916416"/>
        <c:axId val="35918208"/>
      </c:barChart>
      <c:catAx>
        <c:axId val="35916416"/>
        <c:scaling>
          <c:orientation val="minMax"/>
        </c:scaling>
        <c:delete val="1"/>
        <c:axPos val="l"/>
        <c:majorTickMark val="out"/>
        <c:minorTickMark val="none"/>
        <c:tickLblPos val="nextTo"/>
        <c:crossAx val="35918208"/>
        <c:crosses val="autoZero"/>
        <c:auto val="1"/>
        <c:lblAlgn val="ctr"/>
        <c:lblOffset val="100"/>
        <c:noMultiLvlLbl val="0"/>
      </c:catAx>
      <c:valAx>
        <c:axId val="35918208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3591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Arkusz3!$H$26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Arkusz3!$I$25:$T$25</c:f>
              <c:strCache>
                <c:ptCount val="12"/>
                <c:pt idx="0">
                  <c:v>Nie ma większych kłopotów z dostępem do potrzebnych informacji </c:v>
                </c:pt>
                <c:pt idx="1">
                  <c:v>Decyzje podejmowane są w sposób całkowicie jawny i przejrzysty</c:v>
                </c:pt>
                <c:pt idx="2">
                  <c:v>Rozmieszczenie wydziałów miasta jest wygodne dla mieszkańców</c:v>
                </c:pt>
                <c:pt idx="3">
                  <c:v>Pracownicy UM są uprzejmi dla interesantów</c:v>
                </c:pt>
                <c:pt idx="4">
                  <c:v>Pracownicy UM są kompetentni i fachowi </c:v>
                </c:pt>
                <c:pt idx="5">
                  <c:v>Szybkość załatwianych spraw nie budzi zastrzeżeń </c:v>
                </c:pt>
                <c:pt idx="6">
                  <c:v>Wszyscy interesanci są traktowani równo i jednakowo</c:v>
                </c:pt>
                <c:pt idx="7">
                  <c:v>Nabór pracowników UM odbywa się drodze konkursów</c:v>
                </c:pt>
                <c:pt idx="8">
                  <c:v>Biura Obsługi Obywatela należycie spełnia swoje zadanie</c:v>
                </c:pt>
                <c:pt idx="9">
                  <c:v>Prezydent oraz Kierownicy wydziałów Urzędu Miasta są dostępni dla obywateli </c:v>
                </c:pt>
                <c:pt idx="10">
                  <c:v>Struktura organizacyjna Urzędu Miasta jest jasna i czytelna dla mieszkańców</c:v>
                </c:pt>
                <c:pt idx="11">
                  <c:v>Godziny pracy Urzędu Miasta są dogodne dla mieszkańców</c:v>
                </c:pt>
              </c:strCache>
            </c:strRef>
          </c:cat>
          <c:val>
            <c:numRef>
              <c:f>Arkusz3!$I$26:$T$26</c:f>
              <c:numCache>
                <c:formatCode>0%</c:formatCode>
                <c:ptCount val="12"/>
                <c:pt idx="0">
                  <c:v>2.0050125313283207E-2</c:v>
                </c:pt>
                <c:pt idx="1">
                  <c:v>2.1250000000000002E-2</c:v>
                </c:pt>
                <c:pt idx="2">
                  <c:v>2.3809523809523808E-2</c:v>
                </c:pt>
                <c:pt idx="3">
                  <c:v>2.7534418022528161E-2</c:v>
                </c:pt>
                <c:pt idx="4">
                  <c:v>2.0050125313283207E-2</c:v>
                </c:pt>
                <c:pt idx="5">
                  <c:v>3.8847117794486213E-2</c:v>
                </c:pt>
                <c:pt idx="6">
                  <c:v>5.1378446115288218E-2</c:v>
                </c:pt>
                <c:pt idx="7">
                  <c:v>7.8848560700876091E-2</c:v>
                </c:pt>
                <c:pt idx="8">
                  <c:v>1.5037593984962405E-2</c:v>
                </c:pt>
                <c:pt idx="9">
                  <c:v>2.7534418022528161E-2</c:v>
                </c:pt>
                <c:pt idx="10">
                  <c:v>1.7565872020075281E-2</c:v>
                </c:pt>
                <c:pt idx="11">
                  <c:v>2.8785982478097622E-2</c:v>
                </c:pt>
              </c:numCache>
            </c:numRef>
          </c:val>
        </c:ser>
        <c:ser>
          <c:idx val="1"/>
          <c:order val="1"/>
          <c:tx>
            <c:strRef>
              <c:f>Arkusz3!$H$27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Arkusz3!$I$25:$T$25</c:f>
              <c:strCache>
                <c:ptCount val="12"/>
                <c:pt idx="0">
                  <c:v>Nie ma większych kłopotów z dostępem do potrzebnych informacji </c:v>
                </c:pt>
                <c:pt idx="1">
                  <c:v>Decyzje podejmowane są w sposób całkowicie jawny i przejrzysty</c:v>
                </c:pt>
                <c:pt idx="2">
                  <c:v>Rozmieszczenie wydziałów miasta jest wygodne dla mieszkańców</c:v>
                </c:pt>
                <c:pt idx="3">
                  <c:v>Pracownicy UM są uprzejmi dla interesantów</c:v>
                </c:pt>
                <c:pt idx="4">
                  <c:v>Pracownicy UM są kompetentni i fachowi </c:v>
                </c:pt>
                <c:pt idx="5">
                  <c:v>Szybkość załatwianych spraw nie budzi zastrzeżeń </c:v>
                </c:pt>
                <c:pt idx="6">
                  <c:v>Wszyscy interesanci są traktowani równo i jednakowo</c:v>
                </c:pt>
                <c:pt idx="7">
                  <c:v>Nabór pracowników UM odbywa się drodze konkursów</c:v>
                </c:pt>
                <c:pt idx="8">
                  <c:v>Biura Obsługi Obywatela należycie spełnia swoje zadanie</c:v>
                </c:pt>
                <c:pt idx="9">
                  <c:v>Prezydent oraz Kierownicy wydziałów Urzędu Miasta są dostępni dla obywateli </c:v>
                </c:pt>
                <c:pt idx="10">
                  <c:v>Struktura organizacyjna Urzędu Miasta jest jasna i czytelna dla mieszkańców</c:v>
                </c:pt>
                <c:pt idx="11">
                  <c:v>Godziny pracy Urzędu Miasta są dogodne dla mieszkańców</c:v>
                </c:pt>
              </c:strCache>
            </c:strRef>
          </c:cat>
          <c:val>
            <c:numRef>
              <c:f>Arkusz3!$I$27:$T$27</c:f>
              <c:numCache>
                <c:formatCode>0%</c:formatCode>
                <c:ptCount val="12"/>
                <c:pt idx="0">
                  <c:v>6.1403508771929821E-2</c:v>
                </c:pt>
                <c:pt idx="1">
                  <c:v>4.8750000000000002E-2</c:v>
                </c:pt>
                <c:pt idx="2">
                  <c:v>8.1453634085213028E-2</c:v>
                </c:pt>
                <c:pt idx="3">
                  <c:v>6.1326658322903627E-2</c:v>
                </c:pt>
                <c:pt idx="4">
                  <c:v>6.5162907268170422E-2</c:v>
                </c:pt>
                <c:pt idx="5">
                  <c:v>0.10526315789473684</c:v>
                </c:pt>
                <c:pt idx="6">
                  <c:v>0.10025062656641603</c:v>
                </c:pt>
                <c:pt idx="7">
                  <c:v>9.0112640801001245E-2</c:v>
                </c:pt>
                <c:pt idx="8">
                  <c:v>5.1378446115288218E-2</c:v>
                </c:pt>
                <c:pt idx="9">
                  <c:v>8.7609511889862324E-2</c:v>
                </c:pt>
                <c:pt idx="10">
                  <c:v>8.0301129234629856E-2</c:v>
                </c:pt>
                <c:pt idx="11">
                  <c:v>8.0100125156445559E-2</c:v>
                </c:pt>
              </c:numCache>
            </c:numRef>
          </c:val>
        </c:ser>
        <c:ser>
          <c:idx val="2"/>
          <c:order val="2"/>
          <c:tx>
            <c:strRef>
              <c:f>Arkusz3!$H$28</c:f>
              <c:strCache>
                <c:ptCount val="1"/>
                <c:pt idx="0">
                  <c:v>Ani tak, ani 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Arkusz3!$I$25:$T$25</c:f>
              <c:strCache>
                <c:ptCount val="12"/>
                <c:pt idx="0">
                  <c:v>Nie ma większych kłopotów z dostępem do potrzebnych informacji </c:v>
                </c:pt>
                <c:pt idx="1">
                  <c:v>Decyzje podejmowane są w sposób całkowicie jawny i przejrzysty</c:v>
                </c:pt>
                <c:pt idx="2">
                  <c:v>Rozmieszczenie wydziałów miasta jest wygodne dla mieszkańców</c:v>
                </c:pt>
                <c:pt idx="3">
                  <c:v>Pracownicy UM są uprzejmi dla interesantów</c:v>
                </c:pt>
                <c:pt idx="4">
                  <c:v>Pracownicy UM są kompetentni i fachowi </c:v>
                </c:pt>
                <c:pt idx="5">
                  <c:v>Szybkość załatwianych spraw nie budzi zastrzeżeń </c:v>
                </c:pt>
                <c:pt idx="6">
                  <c:v>Wszyscy interesanci są traktowani równo i jednakowo</c:v>
                </c:pt>
                <c:pt idx="7">
                  <c:v>Nabór pracowników UM odbywa się drodze konkursów</c:v>
                </c:pt>
                <c:pt idx="8">
                  <c:v>Biura Obsługi Obywatela należycie spełnia swoje zadanie</c:v>
                </c:pt>
                <c:pt idx="9">
                  <c:v>Prezydent oraz Kierownicy wydziałów Urzędu Miasta są dostępni dla obywateli </c:v>
                </c:pt>
                <c:pt idx="10">
                  <c:v>Struktura organizacyjna Urzędu Miasta jest jasna i czytelna dla mieszkańców</c:v>
                </c:pt>
                <c:pt idx="11">
                  <c:v>Godziny pracy Urzędu Miasta są dogodne dla mieszkańców</c:v>
                </c:pt>
              </c:strCache>
            </c:strRef>
          </c:cat>
          <c:val>
            <c:numRef>
              <c:f>Arkusz3!$I$28:$T$28</c:f>
              <c:numCache>
                <c:formatCode>0%</c:formatCode>
                <c:ptCount val="12"/>
                <c:pt idx="0">
                  <c:v>0.24686716791979949</c:v>
                </c:pt>
                <c:pt idx="1">
                  <c:v>0.38250000000000001</c:v>
                </c:pt>
                <c:pt idx="2">
                  <c:v>0.27318295739348369</c:v>
                </c:pt>
                <c:pt idx="3">
                  <c:v>0.32040050062578224</c:v>
                </c:pt>
                <c:pt idx="4">
                  <c:v>0.2907268170426065</c:v>
                </c:pt>
                <c:pt idx="5">
                  <c:v>0.38220551378446116</c:v>
                </c:pt>
                <c:pt idx="6">
                  <c:v>0.39473684210526316</c:v>
                </c:pt>
                <c:pt idx="7">
                  <c:v>0.50062578222778475</c:v>
                </c:pt>
                <c:pt idx="8">
                  <c:v>0.36967418546365916</c:v>
                </c:pt>
                <c:pt idx="9">
                  <c:v>0.3904881101376721</c:v>
                </c:pt>
                <c:pt idx="10">
                  <c:v>0.34378920953575909</c:v>
                </c:pt>
                <c:pt idx="11">
                  <c:v>0.28160200250312889</c:v>
                </c:pt>
              </c:numCache>
            </c:numRef>
          </c:val>
        </c:ser>
        <c:ser>
          <c:idx val="3"/>
          <c:order val="3"/>
          <c:tx>
            <c:strRef>
              <c:f>Arkusz3!$H$29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Arkusz3!$I$25:$T$25</c:f>
              <c:strCache>
                <c:ptCount val="12"/>
                <c:pt idx="0">
                  <c:v>Nie ma większych kłopotów z dostępem do potrzebnych informacji </c:v>
                </c:pt>
                <c:pt idx="1">
                  <c:v>Decyzje podejmowane są w sposób całkowicie jawny i przejrzysty</c:v>
                </c:pt>
                <c:pt idx="2">
                  <c:v>Rozmieszczenie wydziałów miasta jest wygodne dla mieszkańców</c:v>
                </c:pt>
                <c:pt idx="3">
                  <c:v>Pracownicy UM są uprzejmi dla interesantów</c:v>
                </c:pt>
                <c:pt idx="4">
                  <c:v>Pracownicy UM są kompetentni i fachowi </c:v>
                </c:pt>
                <c:pt idx="5">
                  <c:v>Szybkość załatwianych spraw nie budzi zastrzeżeń </c:v>
                </c:pt>
                <c:pt idx="6">
                  <c:v>Wszyscy interesanci są traktowani równo i jednakowo</c:v>
                </c:pt>
                <c:pt idx="7">
                  <c:v>Nabór pracowników UM odbywa się drodze konkursów</c:v>
                </c:pt>
                <c:pt idx="8">
                  <c:v>Biura Obsługi Obywatela należycie spełnia swoje zadanie</c:v>
                </c:pt>
                <c:pt idx="9">
                  <c:v>Prezydent oraz Kierownicy wydziałów Urzędu Miasta są dostępni dla obywateli </c:v>
                </c:pt>
                <c:pt idx="10">
                  <c:v>Struktura organizacyjna Urzędu Miasta jest jasna i czytelna dla mieszkańców</c:v>
                </c:pt>
                <c:pt idx="11">
                  <c:v>Godziny pracy Urzędu Miasta są dogodne dla mieszkańców</c:v>
                </c:pt>
              </c:strCache>
            </c:strRef>
          </c:cat>
          <c:val>
            <c:numRef>
              <c:f>Arkusz3!$I$29:$T$29</c:f>
              <c:numCache>
                <c:formatCode>0%</c:formatCode>
                <c:ptCount val="12"/>
                <c:pt idx="0">
                  <c:v>0.55388471177944865</c:v>
                </c:pt>
                <c:pt idx="1">
                  <c:v>0.47125</c:v>
                </c:pt>
                <c:pt idx="2">
                  <c:v>0.53383458646616544</c:v>
                </c:pt>
                <c:pt idx="3">
                  <c:v>0.48435544430538174</c:v>
                </c:pt>
                <c:pt idx="4">
                  <c:v>0.51503759398496241</c:v>
                </c:pt>
                <c:pt idx="5">
                  <c:v>0.39348370927318294</c:v>
                </c:pt>
                <c:pt idx="6">
                  <c:v>0.36716791979949875</c:v>
                </c:pt>
                <c:pt idx="7">
                  <c:v>0.27534418022528162</c:v>
                </c:pt>
                <c:pt idx="8">
                  <c:v>0.46616541353383456</c:v>
                </c:pt>
                <c:pt idx="9">
                  <c:v>0.39799749687108887</c:v>
                </c:pt>
                <c:pt idx="10">
                  <c:v>0.47678795483061481</c:v>
                </c:pt>
                <c:pt idx="11">
                  <c:v>0.50312891113892366</c:v>
                </c:pt>
              </c:numCache>
            </c:numRef>
          </c:val>
        </c:ser>
        <c:ser>
          <c:idx val="4"/>
          <c:order val="4"/>
          <c:tx>
            <c:strRef>
              <c:f>Arkusz3!$H$30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Arkusz3!$I$25:$T$25</c:f>
              <c:strCache>
                <c:ptCount val="12"/>
                <c:pt idx="0">
                  <c:v>Nie ma większych kłopotów z dostępem do potrzebnych informacji </c:v>
                </c:pt>
                <c:pt idx="1">
                  <c:v>Decyzje podejmowane są w sposób całkowicie jawny i przejrzysty</c:v>
                </c:pt>
                <c:pt idx="2">
                  <c:v>Rozmieszczenie wydziałów miasta jest wygodne dla mieszkańców</c:v>
                </c:pt>
                <c:pt idx="3">
                  <c:v>Pracownicy UM są uprzejmi dla interesantów</c:v>
                </c:pt>
                <c:pt idx="4">
                  <c:v>Pracownicy UM są kompetentni i fachowi </c:v>
                </c:pt>
                <c:pt idx="5">
                  <c:v>Szybkość załatwianych spraw nie budzi zastrzeżeń </c:v>
                </c:pt>
                <c:pt idx="6">
                  <c:v>Wszyscy interesanci są traktowani równo i jednakowo</c:v>
                </c:pt>
                <c:pt idx="7">
                  <c:v>Nabór pracowników UM odbywa się drodze konkursów</c:v>
                </c:pt>
                <c:pt idx="8">
                  <c:v>Biura Obsługi Obywatela należycie spełnia swoje zadanie</c:v>
                </c:pt>
                <c:pt idx="9">
                  <c:v>Prezydent oraz Kierownicy wydziałów Urzędu Miasta są dostępni dla obywateli </c:v>
                </c:pt>
                <c:pt idx="10">
                  <c:v>Struktura organizacyjna Urzędu Miasta jest jasna i czytelna dla mieszkańców</c:v>
                </c:pt>
                <c:pt idx="11">
                  <c:v>Godziny pracy Urzędu Miasta są dogodne dla mieszkańców</c:v>
                </c:pt>
              </c:strCache>
            </c:strRef>
          </c:cat>
          <c:val>
            <c:numRef>
              <c:f>Arkusz3!$I$30:$T$30</c:f>
              <c:numCache>
                <c:formatCode>0%</c:formatCode>
                <c:ptCount val="12"/>
                <c:pt idx="0">
                  <c:v>0.11779448621553884</c:v>
                </c:pt>
                <c:pt idx="1">
                  <c:v>7.6249999999999998E-2</c:v>
                </c:pt>
                <c:pt idx="2">
                  <c:v>8.771929824561403E-2</c:v>
                </c:pt>
                <c:pt idx="3">
                  <c:v>0.10638297872340426</c:v>
                </c:pt>
                <c:pt idx="4">
                  <c:v>0.10902255639097744</c:v>
                </c:pt>
                <c:pt idx="5">
                  <c:v>8.0200501253132828E-2</c:v>
                </c:pt>
                <c:pt idx="6">
                  <c:v>8.646616541353383E-2</c:v>
                </c:pt>
                <c:pt idx="7">
                  <c:v>5.5068836045056323E-2</c:v>
                </c:pt>
                <c:pt idx="8">
                  <c:v>9.7744360902255634E-2</c:v>
                </c:pt>
                <c:pt idx="9">
                  <c:v>9.6370463078848556E-2</c:v>
                </c:pt>
                <c:pt idx="10">
                  <c:v>8.1555834378920958E-2</c:v>
                </c:pt>
                <c:pt idx="11">
                  <c:v>0.10638297872340426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933632"/>
        <c:axId val="38982400"/>
      </c:barChart>
      <c:catAx>
        <c:axId val="38933632"/>
        <c:scaling>
          <c:orientation val="minMax"/>
        </c:scaling>
        <c:delete val="0"/>
        <c:axPos val="l"/>
        <c:majorTickMark val="out"/>
        <c:minorTickMark val="none"/>
        <c:tickLblPos val="nextTo"/>
        <c:crossAx val="38982400"/>
        <c:crosses val="autoZero"/>
        <c:auto val="1"/>
        <c:lblAlgn val="ctr"/>
        <c:lblOffset val="100"/>
        <c:noMultiLvlLbl val="0"/>
      </c:catAx>
      <c:valAx>
        <c:axId val="3898240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8933632"/>
        <c:crosses val="autoZero"/>
        <c:crossBetween val="between"/>
        <c:majorUnit val="0.25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Arkusz1!$G$1536</c:f>
              <c:numCache>
                <c:formatCode>General</c:formatCode>
                <c:ptCount val="1"/>
                <c:pt idx="0">
                  <c:v>4.8099999999999996</c:v>
                </c:pt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</c:spPr>
          </c:dPt>
          <c:val>
            <c:numRef>
              <c:f>Arkusz1!$H$1536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010816"/>
        <c:axId val="35020800"/>
      </c:barChart>
      <c:catAx>
        <c:axId val="35010816"/>
        <c:scaling>
          <c:orientation val="minMax"/>
        </c:scaling>
        <c:delete val="1"/>
        <c:axPos val="l"/>
        <c:majorTickMark val="out"/>
        <c:minorTickMark val="none"/>
        <c:tickLblPos val="nextTo"/>
        <c:crossAx val="35020800"/>
        <c:crosses val="autoZero"/>
        <c:auto val="1"/>
        <c:lblAlgn val="ctr"/>
        <c:lblOffset val="100"/>
        <c:noMultiLvlLbl val="0"/>
      </c:catAx>
      <c:valAx>
        <c:axId val="35020800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3501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261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28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59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762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32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400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72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62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20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146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47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E0317-70D3-4949-9512-28FDCFE884E6}" type="datetimeFigureOut">
              <a:rPr lang="pl-PL" smtClean="0"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95187-4E75-4036-9D9B-6CAC5CB380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335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RESZOWSKA DIAGNOZA SPOŁECZNA 2015</a:t>
            </a:r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51054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Dr Hubert Kotarski</a:t>
            </a:r>
          </a:p>
          <a:p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Dr Krzysztof Malicki</a:t>
            </a:r>
          </a:p>
          <a:p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Dr Mariusz </a:t>
            </a:r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Palak</a:t>
            </a: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Dr Krzysztof Piróg</a:t>
            </a:r>
          </a:p>
          <a:p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Uniwersytet Rzeszowski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98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2400" dirty="0" smtClean="0"/>
              <a:t>Czy coś zmieniło się w Rzeszowie w ostatnich 5 latach?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884376"/>
              </p:ext>
            </p:extLst>
          </p:nvPr>
        </p:nvGraphicFramePr>
        <p:xfrm>
          <a:off x="971600" y="1268760"/>
          <a:ext cx="72831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77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Czy zaszły zmiany na lepsze czy na gorsze?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359954"/>
              </p:ext>
            </p:extLst>
          </p:nvPr>
        </p:nvGraphicFramePr>
        <p:xfrm>
          <a:off x="683568" y="1600201"/>
          <a:ext cx="8003232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084328"/>
              </p:ext>
            </p:extLst>
          </p:nvPr>
        </p:nvGraphicFramePr>
        <p:xfrm>
          <a:off x="107504" y="764704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347864" y="332656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W ostatnich 5 latach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4839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3568" y="116632"/>
            <a:ext cx="7920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Elementy wizerunku Rzeszowa – średnie zakres od -2 do +2</a:t>
            </a:r>
            <a:endParaRPr lang="pl-PL" sz="2000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941805"/>
              </p:ext>
            </p:extLst>
          </p:nvPr>
        </p:nvGraphicFramePr>
        <p:xfrm>
          <a:off x="251520" y="578297"/>
          <a:ext cx="8640960" cy="6019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38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610508"/>
              </p:ext>
            </p:extLst>
          </p:nvPr>
        </p:nvGraphicFramePr>
        <p:xfrm>
          <a:off x="558126" y="980728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755575" y="188640"/>
            <a:ext cx="803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Jak Pana/Pani zdanie oceniają Rzeszów mieszkańcy innych miast w Polsce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5321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OCENA CZYSTOŚCI POWIETRZA </a:t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I WODY DOSTARCZANEJ PRZEZ MPWiK</a:t>
            </a:r>
            <a:endParaRPr lang="pl-PL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Średnia wartość wskaźnika subiektywnej oceny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czystości powietrza 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w Rzeszowie wyniosła 4,77, gdzie wartość 1 oznacza powietrze bardzo zanieczyszczone a wartość 7 - powietrze bardzo czyste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610896"/>
              </p:ext>
            </p:extLst>
          </p:nvPr>
        </p:nvGraphicFramePr>
        <p:xfrm>
          <a:off x="899592" y="2852936"/>
          <a:ext cx="72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12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Średnia wartość wskaźnika subiektywnej oceny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czystości wody pitnej 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dostarczanej przez MPWiK w Rzeszowie wyniosła 4,9, gdzie wartość 1 oznacza woda bardzo zanieczyszczona a wartość 7 - woda bardzo czysta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450548"/>
              </p:ext>
            </p:extLst>
          </p:nvPr>
        </p:nvGraphicFramePr>
        <p:xfrm>
          <a:off x="539552" y="3645024"/>
          <a:ext cx="8136904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73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60% mieszkańców Rzeszowa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kupuje wodę butelkowaną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20% mieszkańców Rzeszowa spożywa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nieprzegotowaną wodę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dostarczaną przez MPWiK, a 13% podaje wodę nieprzegotowaną do picia swoim dzieciom</a:t>
            </a: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OCENA FUNKCJONOWANIA </a:t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URZĘDU MIASTA RZESZOWA</a:t>
            </a:r>
            <a:endParaRPr lang="pl-PL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PUNKT WYJŚCIA DO PRZEPROWADZONYCH BADAŃ</a:t>
            </a:r>
            <a:endParaRPr lang="pl-PL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00336"/>
              </p:ext>
            </p:extLst>
          </p:nvPr>
        </p:nvGraphicFramePr>
        <p:xfrm>
          <a:off x="179512" y="167739"/>
          <a:ext cx="86400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3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Zdaniem 52% mieszkańców Rzeszowa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funkcjonowanie Urzędu Miasta </a:t>
            </a:r>
            <a:r>
              <a:rPr lang="pl-PL" sz="3400" b="1" dirty="0">
                <a:solidFill>
                  <a:schemeClr val="accent5">
                    <a:lumMod val="50000"/>
                  </a:schemeClr>
                </a:solidFill>
              </a:rPr>
              <a:t>w ciągu ostatnich 5 lat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poprawiło się, a z daniem 5% - pogorszyło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Średnia ocena funkcjonowania Urzędu Miasta Rzeszowa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dokonana na skali od 1 do 7, gdzie 1 oznacza „bardzo źle” a 7 – „bardzo dobrze wyniosła 4,81</a:t>
            </a: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pl-PL" sz="3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034132"/>
              </p:ext>
            </p:extLst>
          </p:nvPr>
        </p:nvGraphicFramePr>
        <p:xfrm>
          <a:off x="251520" y="4725144"/>
          <a:ext cx="864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82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SYMBOLIKA – TOŻSAMOŚĆ - PAMIĘĆ</a:t>
            </a:r>
            <a:endParaRPr lang="pl-PL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Wizytówka miasta Rzeszowa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344978"/>
              </p:ext>
            </p:extLst>
          </p:nvPr>
        </p:nvGraphicFramePr>
        <p:xfrm>
          <a:off x="457200" y="981075"/>
          <a:ext cx="8229600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23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„Miejsce magiczne” mieszkańców Rzeszowa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249687"/>
              </p:ext>
            </p:extLst>
          </p:nvPr>
        </p:nvGraphicFramePr>
        <p:xfrm>
          <a:off x="457200" y="981075"/>
          <a:ext cx="8229600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2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Postać historyczna – powód do dumy dla mieszkańców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455499"/>
              </p:ext>
            </p:extLst>
          </p:nvPr>
        </p:nvGraphicFramePr>
        <p:xfrm>
          <a:off x="457200" y="981075"/>
          <a:ext cx="8229600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0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418058"/>
          </a:xfrm>
        </p:spPr>
        <p:txBody>
          <a:bodyPr>
            <a:noAutofit/>
          </a:bodyPr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Wydarzenie historyczne – powód do dumy dla mieszkańców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284369"/>
              </p:ext>
            </p:extLst>
          </p:nvPr>
        </p:nvGraphicFramePr>
        <p:xfrm>
          <a:off x="457200" y="981075"/>
          <a:ext cx="8229600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1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Pomniki: Walk Rewolucyjnych i Wdzięczności AR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703484"/>
              </p:ext>
            </p:extLst>
          </p:nvPr>
        </p:nvGraphicFramePr>
        <p:xfrm>
          <a:off x="755576" y="981075"/>
          <a:ext cx="7931224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Obraz 5" descr="56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8316" y="1161228"/>
            <a:ext cx="904696" cy="2267772"/>
          </a:xfrm>
          <a:prstGeom prst="rect">
            <a:avLst/>
          </a:prstGeom>
        </p:spPr>
      </p:pic>
      <p:pic>
        <p:nvPicPr>
          <p:cNvPr id="7" name="Obraz 6" descr="2777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8316" y="3501008"/>
            <a:ext cx="927847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639999" cy="1143000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OCENA JAKOŚCI TRANSPORTU MIEJSKIEGO</a:t>
            </a:r>
            <a:endParaRPr lang="pl-PL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7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562806"/>
              </p:ext>
            </p:extLst>
          </p:nvPr>
        </p:nvGraphicFramePr>
        <p:xfrm>
          <a:off x="457200" y="333374"/>
          <a:ext cx="8229600" cy="6191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61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 descr="G:\UR\adiunktura\zajecia\projekt badawczy\Stolica_Podkarpacia_okład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470" y="0"/>
            <a:ext cx="4671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64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395287"/>
              </p:ext>
            </p:extLst>
          </p:nvPr>
        </p:nvGraphicFramePr>
        <p:xfrm>
          <a:off x="457200" y="333375"/>
          <a:ext cx="8229600" cy="619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38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494085"/>
              </p:ext>
            </p:extLst>
          </p:nvPr>
        </p:nvGraphicFramePr>
        <p:xfrm>
          <a:off x="457200" y="260350"/>
          <a:ext cx="8229600" cy="619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10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068960"/>
            <a:ext cx="8229600" cy="850106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OCENA KOMUNIKACJI</a:t>
            </a:r>
            <a:endParaRPr lang="pl-PL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164922"/>
              </p:ext>
            </p:extLst>
          </p:nvPr>
        </p:nvGraphicFramePr>
        <p:xfrm>
          <a:off x="323528" y="476672"/>
          <a:ext cx="837361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52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BEZPIECZEŃSTWO W MIEŚCIE</a:t>
            </a:r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501977"/>
              </p:ext>
            </p:extLst>
          </p:nvPr>
        </p:nvGraphicFramePr>
        <p:xfrm>
          <a:off x="457200" y="188640"/>
          <a:ext cx="822960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3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Dziękujemy za uwagę </a:t>
            </a:r>
            <a:b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i zapraszamy do dyskusji!</a:t>
            </a:r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525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ZAŁOŻENIA BADAWCZE</a:t>
            </a:r>
            <a:endParaRPr lang="pl-PL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Badanie zrealizowano na próbie 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800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dorosłych mieszkańców Rzeszowa wylosowanej z bazy ewidencji ludności dostarczonej przez Urząd Miasta Rzeszowa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 Zastosowano 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dobór losowy systematyczny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 z ukrytym podziałem na warstwy (warstwowano ze względu na osiedle, płeć i wiek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Błąd oszacowania wynosi ok. 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3,5%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 przy poziomie ufności 95%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Dane zostały zebrane techniką PAPI przez 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studentów III roku socjologii UR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 w semestrze zimowym roku akademickiego 2015/2016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Studenci uczestniczyli także w procesie opracowania kwestionariusza do badań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Proces zbierania danych był poddawany 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bieżącej kontroli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 zgodnie ze standardami prowadzenia badań socjologicznych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Treść kwestionariusza została opracowana we współpracy z Urzędem Miasta Rzeszowa</a:t>
            </a:r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8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RZESZÓW JAKO MIEJSCE </a:t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DO ZAMIESZKANIA</a:t>
            </a:r>
            <a:endParaRPr lang="pl-PL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55% 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mieszkańców mieszka w Rzeszowie od urodzenia, a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45%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przeprowadziło się do Rzeszowa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Najczęstszym powodem przeprowadzki do Rzeszowa była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praca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(34%), przeprowadzka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z rodzicami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jako dziecko (24%),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związek - przeprowadzka do partnera 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(19%) oraz </a:t>
            </a:r>
            <a:r>
              <a:rPr lang="pl-PL" sz="3400" b="1" dirty="0">
                <a:solidFill>
                  <a:schemeClr val="accent5">
                    <a:lumMod val="50000"/>
                  </a:schemeClr>
                </a:solidFill>
              </a:rPr>
              <a:t>szkoła, studia</a:t>
            </a:r>
            <a:r>
              <a:rPr lang="pl-PL" sz="3400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19%)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Zdecydowana większość (71%) przeprowadziła się do Rzeszowa z terenu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województwa podkarpackiego</a:t>
            </a:r>
          </a:p>
        </p:txBody>
      </p:sp>
    </p:spTree>
    <p:extLst>
      <p:ext uri="{BB962C8B-B14F-4D97-AF65-F5344CB8AC3E}">
        <p14:creationId xmlns:p14="http://schemas.microsoft.com/office/powerpoint/2010/main" val="31637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Blisko ¾ mieszkańców (73%) nie zamierza wyprowadzać się z Rzeszowa w ciągu najbliższych 5 lat, 21% nie potrafiło wypowiedzieć się na ten temat,</a:t>
            </a:r>
            <a:b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wyprowadzenie się z Rzeszowa planuje 5% mieszkańców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Najczęstszym powodem wskazanym przez 45% osób myślących o wyprowadzeniu się </a:t>
            </a:r>
            <a:b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z Rzeszowa jest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praca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Najczęściej planowanym kierunkiem przeprowadzki są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inne województwa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(39% wskazań)</a:t>
            </a: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3400" b="1" dirty="0" smtClean="0">
                <a:solidFill>
                  <a:schemeClr val="accent5">
                    <a:lumMod val="50000"/>
                  </a:schemeClr>
                </a:solidFill>
              </a:rPr>
              <a:t>82%</a:t>
            </a:r>
            <a:r>
              <a:rPr lang="pl-PL" sz="3400" dirty="0" smtClean="0">
                <a:solidFill>
                  <a:schemeClr val="accent5">
                    <a:lumMod val="50000"/>
                  </a:schemeClr>
                </a:solidFill>
              </a:rPr>
              <a:t> mieszkańców jest zadowolonych, że mieszka w Rzeszowie, niezadowolonych z tego jest zaledwie 2%</a:t>
            </a:r>
            <a:endParaRPr lang="pl-PL" sz="3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3919</TotalTime>
  <Words>500</Words>
  <Application>Microsoft Office PowerPoint</Application>
  <PresentationFormat>Pokaz na ekranie (4:3)</PresentationFormat>
  <Paragraphs>73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RESZOWSKA DIAGNOZA SPOŁECZNA 2015</vt:lpstr>
      <vt:lpstr>       PUNKT WYJŚCIA DO PRZEPROWADZONYCH BADAŃ</vt:lpstr>
      <vt:lpstr>Prezentacja programu PowerPoint</vt:lpstr>
      <vt:lpstr>       ZAŁOŻENIA BADAWCZE</vt:lpstr>
      <vt:lpstr>Prezentacja programu PowerPoint</vt:lpstr>
      <vt:lpstr>       RZESZÓW JAKO MIEJSCE  DO ZAMIESZKANIA</vt:lpstr>
      <vt:lpstr>Prezentacja programu PowerPoint</vt:lpstr>
      <vt:lpstr>Prezentacja programu PowerPoint</vt:lpstr>
      <vt:lpstr>Prezentacja programu PowerPoint</vt:lpstr>
      <vt:lpstr>Czy coś zmieniło się w Rzeszowie w ostatnich 5 latach?</vt:lpstr>
      <vt:lpstr>Czy zaszły zmiany na lepsze czy na gorsze?</vt:lpstr>
      <vt:lpstr>Prezentacja programu PowerPoint</vt:lpstr>
      <vt:lpstr>Prezentacja programu PowerPoint</vt:lpstr>
      <vt:lpstr>Prezentacja programu PowerPoint</vt:lpstr>
      <vt:lpstr>       OCENA CZYSTOŚCI POWIETRZA  I WODY DOSTARCZANEJ PRZEZ MPWiK</vt:lpstr>
      <vt:lpstr>Prezentacja programu PowerPoint</vt:lpstr>
      <vt:lpstr>Prezentacja programu PowerPoint</vt:lpstr>
      <vt:lpstr>Prezentacja programu PowerPoint</vt:lpstr>
      <vt:lpstr>       OCENA FUNKCJONOWANIA  URZĘDU MIASTA RZESZOWA</vt:lpstr>
      <vt:lpstr>Prezentacja programu PowerPoint</vt:lpstr>
      <vt:lpstr>Prezentacja programu PowerPoint</vt:lpstr>
      <vt:lpstr>       SYMBOLIKA – TOŻSAMOŚĆ - PAMIĘĆ</vt:lpstr>
      <vt:lpstr>Wizytówka miasta Rzeszowa</vt:lpstr>
      <vt:lpstr>„Miejsce magiczne” mieszkańców Rzeszowa</vt:lpstr>
      <vt:lpstr>Postać historyczna – powód do dumy dla mieszkańców</vt:lpstr>
      <vt:lpstr>Wydarzenie historyczne – powód do dumy dla mieszkańców</vt:lpstr>
      <vt:lpstr>Pomniki: Walk Rewolucyjnych i Wdzięczności AR</vt:lpstr>
      <vt:lpstr>OCENA JAKOŚCI TRANSPORTU MIEJSKIEGO</vt:lpstr>
      <vt:lpstr>Prezentacja programu PowerPoint</vt:lpstr>
      <vt:lpstr>Prezentacja programu PowerPoint</vt:lpstr>
      <vt:lpstr>Prezentacja programu PowerPoint</vt:lpstr>
      <vt:lpstr>OCENA KOMUNIKACJI</vt:lpstr>
      <vt:lpstr>Prezentacja programu PowerPoint</vt:lpstr>
      <vt:lpstr>BEZPIECZEŃSTWO W MIEŚCIE</vt:lpstr>
      <vt:lpstr>Prezentacja programu PowerPoint</vt:lpstr>
      <vt:lpstr>Dziękujemy za uwagę  i zapraszamy do dyskusji!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Krystian</dc:creator>
  <cp:lastModifiedBy>K. Piróg</cp:lastModifiedBy>
  <cp:revision>150</cp:revision>
  <dcterms:created xsi:type="dcterms:W3CDTF">2011-11-22T09:49:40Z</dcterms:created>
  <dcterms:modified xsi:type="dcterms:W3CDTF">2016-05-12T06:47:08Z</dcterms:modified>
</cp:coreProperties>
</file>